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66" r:id="rId5"/>
    <p:sldId id="260" r:id="rId6"/>
    <p:sldId id="261" r:id="rId7"/>
    <p:sldId id="262" r:id="rId8"/>
    <p:sldId id="263" r:id="rId9"/>
    <p:sldId id="264" r:id="rId10"/>
    <p:sldId id="265" r:id="rId11"/>
  </p:sldIdLst>
  <p:sldSz cx="14630400" cy="8229600"/>
  <p:notesSz cx="8229600" cy="14630400"/>
  <p:embeddedFontLst>
    <p:embeddedFont>
      <p:font typeface="Open Sans" panose="020B060603050402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6358"/>
    <a:srgbClr val="5C423B"/>
    <a:srgbClr val="2F211E"/>
    <a:srgbClr val="FF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074"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044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15118-CA07-6490-49DC-360E547E61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56F51E-3759-F666-AE26-7E878EF9E3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8730B-5BB9-7E92-9787-08E5AE5523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7B6A33-B1B6-3138-D301-AA836BF55BF4}"/>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551516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53594" y="186821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Smart Shopping: Style, Savings, and Sustainability</a:t>
            </a:r>
            <a:endParaRPr lang="en-US" sz="4450" dirty="0"/>
          </a:p>
        </p:txBody>
      </p:sp>
      <p:sp>
        <p:nvSpPr>
          <p:cNvPr id="4" name="Text 1"/>
          <p:cNvSpPr/>
          <p:nvPr/>
        </p:nvSpPr>
        <p:spPr>
          <a:xfrm>
            <a:off x="653594" y="3625928"/>
            <a:ext cx="8090356" cy="1574721"/>
          </a:xfrm>
          <a:prstGeom prst="rect">
            <a:avLst/>
          </a:prstGeom>
          <a:noFill/>
          <a:ln/>
        </p:spPr>
        <p:txBody>
          <a:bodyPr wrap="square" lIns="0" tIns="0" rIns="0" bIns="0" rtlCol="0" anchor="t"/>
          <a:lstStyle/>
          <a:p>
            <a:pPr marL="0" indent="0" algn="l">
              <a:lnSpc>
                <a:spcPts val="2850"/>
              </a:lnSpc>
              <a:buNone/>
            </a:pPr>
            <a:r>
              <a:rPr lang="en-US" sz="2000" dirty="0">
                <a:solidFill>
                  <a:srgbClr val="443728"/>
                </a:solidFill>
                <a:latin typeface="Open Sans" pitchFamily="34" charset="0"/>
                <a:ea typeface="Open Sans" pitchFamily="34" charset="-122"/>
                <a:cs typeface="Open Sans" pitchFamily="34" charset="-120"/>
              </a:rPr>
              <a:t>Discover how teens can shop with confidence, stretch their dollars further, and make choices that honor the planet. Let's build habits that blend fun, frugality, and eco-consciousness—starting today!</a:t>
            </a:r>
            <a:endParaRPr lang="en-US" sz="2000" dirty="0"/>
          </a:p>
        </p:txBody>
      </p:sp>
      <p:sp>
        <p:nvSpPr>
          <p:cNvPr id="5" name="Text 2"/>
          <p:cNvSpPr/>
          <p:nvPr/>
        </p:nvSpPr>
        <p:spPr>
          <a:xfrm>
            <a:off x="653594" y="4969788"/>
            <a:ext cx="7556421" cy="878562"/>
          </a:xfrm>
          <a:prstGeom prst="rect">
            <a:avLst/>
          </a:prstGeom>
          <a:noFill/>
          <a:ln/>
        </p:spPr>
        <p:txBody>
          <a:bodyPr wrap="none" lIns="0" tIns="0" rIns="0" bIns="0" rtlCol="0" anchor="t"/>
          <a:lstStyle/>
          <a:p>
            <a:pPr>
              <a:lnSpc>
                <a:spcPts val="2850"/>
              </a:lnSpc>
            </a:pPr>
            <a:r>
              <a:rPr lang="en-US" sz="1750" dirty="0">
                <a:solidFill>
                  <a:srgbClr val="443728"/>
                </a:solidFill>
                <a:latin typeface="Open Sans" pitchFamily="34" charset="0"/>
                <a:ea typeface="Open Sans" pitchFamily="34" charset="-122"/>
                <a:cs typeface="Open Sans" pitchFamily="34" charset="-120"/>
              </a:rPr>
              <a:t>By  [ Akhmadaliyev Akbarali, </a:t>
            </a:r>
            <a:r>
              <a:rPr lang="en-US" sz="1750" dirty="0" err="1">
                <a:solidFill>
                  <a:srgbClr val="443728"/>
                </a:solidFill>
                <a:latin typeface="Open Sans" pitchFamily="34" charset="0"/>
                <a:ea typeface="Open Sans" pitchFamily="34" charset="-122"/>
                <a:cs typeface="Open Sans" pitchFamily="34" charset="-120"/>
              </a:rPr>
              <a:t>Erkinboeva</a:t>
            </a:r>
            <a:r>
              <a:rPr lang="en-US" sz="1750" dirty="0">
                <a:solidFill>
                  <a:srgbClr val="443728"/>
                </a:solidFill>
                <a:latin typeface="Open Sans" pitchFamily="34" charset="0"/>
                <a:ea typeface="Open Sans" pitchFamily="34" charset="-122"/>
                <a:cs typeface="Open Sans" pitchFamily="34" charset="-120"/>
              </a:rPr>
              <a:t> </a:t>
            </a:r>
            <a:r>
              <a:rPr lang="en-US" sz="1750" dirty="0" err="1">
                <a:solidFill>
                  <a:srgbClr val="443728"/>
                </a:solidFill>
                <a:latin typeface="Open Sans" pitchFamily="34" charset="0"/>
                <a:ea typeface="Open Sans" pitchFamily="34" charset="-122"/>
                <a:cs typeface="Open Sans" pitchFamily="34" charset="-120"/>
              </a:rPr>
              <a:t>Azizaxon</a:t>
            </a:r>
            <a:r>
              <a:rPr lang="en-US" sz="1750" dirty="0">
                <a:solidFill>
                  <a:srgbClr val="443728"/>
                </a:solidFill>
                <a:latin typeface="Open Sans" pitchFamily="34" charset="0"/>
                <a:ea typeface="Open Sans" pitchFamily="34" charset="-122"/>
                <a:cs typeface="Open Sans" pitchFamily="34" charset="-120"/>
              </a:rPr>
              <a:t>,</a:t>
            </a:r>
          </a:p>
          <a:p>
            <a:pPr>
              <a:lnSpc>
                <a:spcPts val="2850"/>
              </a:lnSpc>
            </a:pPr>
            <a:r>
              <a:rPr lang="en-US" sz="1750" dirty="0">
                <a:solidFill>
                  <a:srgbClr val="443728"/>
                </a:solidFill>
                <a:latin typeface="Open Sans" pitchFamily="34" charset="0"/>
                <a:ea typeface="Open Sans" pitchFamily="34" charset="-122"/>
                <a:cs typeface="Open Sans" pitchFamily="34" charset="-120"/>
              </a:rPr>
              <a:t>         </a:t>
            </a:r>
            <a:r>
              <a:rPr lang="en-US" sz="1750" dirty="0" err="1">
                <a:solidFill>
                  <a:srgbClr val="443728"/>
                </a:solidFill>
                <a:latin typeface="Open Sans" pitchFamily="34" charset="0"/>
                <a:ea typeface="Open Sans" pitchFamily="34" charset="-122"/>
                <a:cs typeface="Open Sans" pitchFamily="34" charset="-120"/>
              </a:rPr>
              <a:t>Alisherova</a:t>
            </a:r>
            <a:r>
              <a:rPr lang="en-US" sz="1750" dirty="0">
                <a:solidFill>
                  <a:srgbClr val="443728"/>
                </a:solidFill>
                <a:latin typeface="Open Sans" pitchFamily="34" charset="0"/>
                <a:ea typeface="Open Sans" pitchFamily="34" charset="-122"/>
                <a:cs typeface="Open Sans" pitchFamily="34" charset="-120"/>
              </a:rPr>
              <a:t> </a:t>
            </a:r>
            <a:r>
              <a:rPr lang="en-US" sz="1750" dirty="0" err="1">
                <a:solidFill>
                  <a:srgbClr val="443728"/>
                </a:solidFill>
                <a:latin typeface="Open Sans" pitchFamily="34" charset="0"/>
                <a:ea typeface="Open Sans" pitchFamily="34" charset="-122"/>
                <a:cs typeface="Open Sans" pitchFamily="34" charset="-120"/>
              </a:rPr>
              <a:t>Barchinoy</a:t>
            </a:r>
            <a:r>
              <a:rPr lang="en-US" sz="1750" dirty="0">
                <a:solidFill>
                  <a:srgbClr val="443728"/>
                </a:solidFill>
                <a:latin typeface="Open Sans" pitchFamily="34" charset="0"/>
                <a:ea typeface="Open Sans" pitchFamily="34" charset="-122"/>
                <a:cs typeface="Open Sans" pitchFamily="34" charset="-120"/>
              </a:rPr>
              <a:t> and </a:t>
            </a:r>
            <a:r>
              <a:rPr lang="en-US" sz="1750" dirty="0" err="1">
                <a:solidFill>
                  <a:srgbClr val="443728"/>
                </a:solidFill>
                <a:latin typeface="Open Sans" pitchFamily="34" charset="0"/>
                <a:ea typeface="Open Sans" pitchFamily="34" charset="-122"/>
                <a:cs typeface="Open Sans" pitchFamily="34" charset="-120"/>
              </a:rPr>
              <a:t>Isroilova</a:t>
            </a:r>
            <a:r>
              <a:rPr lang="en-US" sz="1750" dirty="0">
                <a:solidFill>
                  <a:srgbClr val="443728"/>
                </a:solidFill>
                <a:latin typeface="Open Sans" pitchFamily="34" charset="0"/>
                <a:ea typeface="Open Sans" pitchFamily="34" charset="-122"/>
                <a:cs typeface="Open Sans" pitchFamily="34" charset="-120"/>
              </a:rPr>
              <a:t> </a:t>
            </a:r>
            <a:r>
              <a:rPr lang="en-US" sz="1750" dirty="0" err="1">
                <a:solidFill>
                  <a:srgbClr val="443728"/>
                </a:solidFill>
                <a:latin typeface="Open Sans" pitchFamily="34" charset="0"/>
                <a:ea typeface="Open Sans" pitchFamily="34" charset="-122"/>
                <a:cs typeface="Open Sans" pitchFamily="34" charset="-120"/>
              </a:rPr>
              <a:t>Gulyora</a:t>
            </a:r>
            <a:r>
              <a:rPr lang="en-US" sz="1750" dirty="0">
                <a:solidFill>
                  <a:srgbClr val="443728"/>
                </a:solidFill>
                <a:latin typeface="Open Sans" pitchFamily="34" charset="0"/>
                <a:ea typeface="Open Sans" pitchFamily="34" charset="-122"/>
                <a:cs typeface="Open Sans" pitchFamily="34" charset="-120"/>
              </a:rPr>
              <a:t>  ]</a:t>
            </a:r>
            <a:endParaRPr lang="en-US" sz="1750" dirty="0"/>
          </a:p>
        </p:txBody>
      </p:sp>
      <p:pic>
        <p:nvPicPr>
          <p:cNvPr id="21" name="Picture 20" descr="A cartoon of two people holding bags&#10;&#10;AI-generated content may be incorrect.">
            <a:extLst>
              <a:ext uri="{FF2B5EF4-FFF2-40B4-BE49-F238E27FC236}">
                <a16:creationId xmlns:a16="http://schemas.microsoft.com/office/drawing/2014/main" id="{117DF585-EE86-E504-7EAA-65025D3590BD}"/>
              </a:ext>
            </a:extLst>
          </p:cNvPr>
          <p:cNvPicPr>
            <a:picLocks noChangeAspect="1"/>
          </p:cNvPicPr>
          <p:nvPr/>
        </p:nvPicPr>
        <p:blipFill>
          <a:blip r:embed="rId3"/>
          <a:stretch>
            <a:fillRect/>
          </a:stretch>
        </p:blipFill>
        <p:spPr>
          <a:xfrm>
            <a:off x="9066058" y="-1"/>
            <a:ext cx="5564342" cy="8346513"/>
          </a:xfrm>
          <a:prstGeom prst="rect">
            <a:avLst/>
          </a:prstGeom>
        </p:spPr>
      </p:pic>
      <p:sp>
        <p:nvSpPr>
          <p:cNvPr id="19" name="Freeform: Shape 18">
            <a:extLst>
              <a:ext uri="{FF2B5EF4-FFF2-40B4-BE49-F238E27FC236}">
                <a16:creationId xmlns:a16="http://schemas.microsoft.com/office/drawing/2014/main" id="{1034CA3B-4FB8-00F8-9556-02C25991C463}"/>
              </a:ext>
            </a:extLst>
          </p:cNvPr>
          <p:cNvSpPr/>
          <p:nvPr/>
        </p:nvSpPr>
        <p:spPr>
          <a:xfrm rot="164063">
            <a:off x="8705652" y="-137083"/>
            <a:ext cx="1542509" cy="8852844"/>
          </a:xfrm>
          <a:custGeom>
            <a:avLst/>
            <a:gdLst>
              <a:gd name="connsiteX0" fmla="*/ 0 w 1002125"/>
              <a:gd name="connsiteY0" fmla="*/ 0 h 8229600"/>
              <a:gd name="connsiteX1" fmla="*/ 994610 w 1002125"/>
              <a:gd name="connsiteY1" fmla="*/ 1588795 h 8229600"/>
              <a:gd name="connsiteX2" fmla="*/ 481263 w 1002125"/>
              <a:gd name="connsiteY2" fmla="*/ 4105875 h 8229600"/>
              <a:gd name="connsiteX3" fmla="*/ 962526 w 1002125"/>
              <a:gd name="connsiteY3" fmla="*/ 6140960 h 8229600"/>
              <a:gd name="connsiteX4" fmla="*/ 336884 w 1002125"/>
              <a:gd name="connsiteY4" fmla="*/ 8229600 h 8229600"/>
              <a:gd name="connsiteX5" fmla="*/ 0 w 1002125"/>
              <a:gd name="connsiteY5" fmla="*/ 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125" h="8229600">
                <a:moveTo>
                  <a:pt x="0" y="0"/>
                </a:moveTo>
                <a:cubicBezTo>
                  <a:pt x="457200" y="452241"/>
                  <a:pt x="914400" y="904484"/>
                  <a:pt x="994610" y="1588795"/>
                </a:cubicBezTo>
                <a:cubicBezTo>
                  <a:pt x="1074821" y="2273109"/>
                  <a:pt x="486610" y="3347181"/>
                  <a:pt x="481263" y="4105875"/>
                </a:cubicBezTo>
                <a:cubicBezTo>
                  <a:pt x="475916" y="4864570"/>
                  <a:pt x="986589" y="5453673"/>
                  <a:pt x="962526" y="6140960"/>
                </a:cubicBezTo>
                <a:cubicBezTo>
                  <a:pt x="938463" y="6828248"/>
                  <a:pt x="366294" y="7729755"/>
                  <a:pt x="336884" y="8229600"/>
                </a:cubicBezTo>
                <a:lnTo>
                  <a:pt x="0" y="0"/>
                </a:lnTo>
                <a:close/>
              </a:path>
            </a:pathLst>
          </a:cu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2912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Smart Shopping = Style + Savings + Sustainability</a:t>
            </a:r>
            <a:endParaRPr lang="en-US" sz="4450" dirty="0"/>
          </a:p>
        </p:txBody>
      </p:sp>
      <p:sp>
        <p:nvSpPr>
          <p:cNvPr id="4" name="Text 1"/>
          <p:cNvSpPr/>
          <p:nvPr/>
        </p:nvSpPr>
        <p:spPr>
          <a:xfrm>
            <a:off x="793790" y="328683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Teens and educators, let's commit to wiser choices that empower us today and protect our world tomorrow. You've got the tools—now go make shopping exciting and responsible!</a:t>
            </a:r>
            <a:endParaRPr lang="en-US" sz="1750" dirty="0"/>
          </a:p>
        </p:txBody>
      </p:sp>
      <p:sp>
        <p:nvSpPr>
          <p:cNvPr id="5" name="Text 2"/>
          <p:cNvSpPr/>
          <p:nvPr/>
        </p:nvSpPr>
        <p:spPr>
          <a:xfrm>
            <a:off x="793790" y="4630698"/>
            <a:ext cx="7556421" cy="1451610"/>
          </a:xfrm>
          <a:prstGeom prst="rect">
            <a:avLst/>
          </a:prstGeom>
          <a:noFill/>
          <a:ln/>
        </p:spPr>
        <p:txBody>
          <a:bodyPr wrap="square" lIns="0" tIns="0" rIns="0" bIns="0" rtlCol="0" anchor="t"/>
          <a:lstStyle/>
          <a:p>
            <a:pPr marL="0" indent="0" algn="l">
              <a:lnSpc>
                <a:spcPts val="2850"/>
              </a:lnSpc>
              <a:buNone/>
            </a:pPr>
            <a:r>
              <a:rPr lang="en-US" sz="1750" b="1" dirty="0">
                <a:solidFill>
                  <a:srgbClr val="443728"/>
                </a:solidFill>
                <a:latin typeface="Open Sans" pitchFamily="34" charset="0"/>
                <a:ea typeface="Open Sans" pitchFamily="34" charset="-122"/>
                <a:cs typeface="Open Sans" pitchFamily="34" charset="-120"/>
              </a:rPr>
              <a:t>Sample Q&amp;A:</a:t>
            </a:r>
            <a:r>
              <a:rPr lang="en-US" sz="1750" dirty="0">
                <a:solidFill>
                  <a:srgbClr val="443728"/>
                </a:solidFill>
                <a:latin typeface="Open Sans" pitchFamily="34" charset="0"/>
                <a:ea typeface="Open Sans" pitchFamily="34" charset="-122"/>
                <a:cs typeface="Open Sans" pitchFamily="34" charset="-120"/>
              </a:rPr>
              <a:t> Q: Why go second-hand? A: It's budget-friendly and reduces environmental impact by reusing goods. Q: How was the data gathered? A: Through an online survey of 50 students, capturing real teen perspectives.</a:t>
            </a:r>
            <a:endParaRPr lang="en-US" sz="1750" dirty="0"/>
          </a:p>
        </p:txBody>
      </p:sp>
      <p:sp>
        <p:nvSpPr>
          <p:cNvPr id="6" name="Text 3"/>
          <p:cNvSpPr/>
          <p:nvPr/>
        </p:nvSpPr>
        <p:spPr>
          <a:xfrm>
            <a:off x="793790" y="633745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Questions? Let's discuss!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83073"/>
            <a:ext cx="6074569"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The Impulse Buying Trap</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Hey teens, we've all been there—grabbing that trendy item without thinking, leading to overspending and buyer's remorse. Many skip comparing prices or checking reviews, resulting in wasted cash, cluttered closets, and frustrating returns. But it doesn't have to be this way; smart habits can turn shopping into a win!</a:t>
            </a:r>
            <a:endParaRPr lang="en-US" sz="1750" dirty="0"/>
          </a:p>
        </p:txBody>
      </p:sp>
      <p:pic>
        <p:nvPicPr>
          <p:cNvPr id="5" name="Picture 4">
            <a:extLst>
              <a:ext uri="{FF2B5EF4-FFF2-40B4-BE49-F238E27FC236}">
                <a16:creationId xmlns:a16="http://schemas.microsoft.com/office/drawing/2014/main" id="{0CE73A48-7D8A-4ABC-DED0-10830AC117BD}"/>
              </a:ext>
            </a:extLst>
          </p:cNvPr>
          <p:cNvPicPr>
            <a:picLocks noChangeAspect="1"/>
          </p:cNvPicPr>
          <p:nvPr/>
        </p:nvPicPr>
        <p:blipFill>
          <a:blip r:embed="rId4"/>
          <a:stretch>
            <a:fillRect/>
          </a:stretch>
        </p:blipFill>
        <p:spPr>
          <a:xfrm>
            <a:off x="12770069" y="7703280"/>
            <a:ext cx="1749972" cy="526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83168" y="458153"/>
            <a:ext cx="6210300" cy="520660"/>
          </a:xfrm>
          <a:prstGeom prst="rect">
            <a:avLst/>
          </a:prstGeom>
          <a:noFill/>
          <a:ln/>
        </p:spPr>
        <p:txBody>
          <a:bodyPr wrap="none" lIns="0" tIns="0" rIns="0" bIns="0" rtlCol="0" anchor="t"/>
          <a:lstStyle/>
          <a:p>
            <a:pPr marL="0" indent="0" algn="l">
              <a:lnSpc>
                <a:spcPts val="4100"/>
              </a:lnSpc>
              <a:buNone/>
            </a:pPr>
            <a:r>
              <a:rPr lang="en-US" sz="3250" b="1" dirty="0">
                <a:solidFill>
                  <a:srgbClr val="443728"/>
                </a:solidFill>
                <a:latin typeface="Crimson Pro Bold" pitchFamily="34" charset="0"/>
                <a:ea typeface="Crimson Pro Bold" pitchFamily="34" charset="-122"/>
                <a:cs typeface="Crimson Pro Bold" pitchFamily="34" charset="-120"/>
              </a:rPr>
              <a:t>Key Vocabulary for Smart Shoppers</a:t>
            </a:r>
            <a:endParaRPr lang="en-US" sz="3250" dirty="0"/>
          </a:p>
        </p:txBody>
      </p:sp>
      <p:grpSp>
        <p:nvGrpSpPr>
          <p:cNvPr id="29" name="Group 28">
            <a:extLst>
              <a:ext uri="{FF2B5EF4-FFF2-40B4-BE49-F238E27FC236}">
                <a16:creationId xmlns:a16="http://schemas.microsoft.com/office/drawing/2014/main" id="{A8D71ED2-D6F7-0490-1909-16F287EABC8E}"/>
              </a:ext>
            </a:extLst>
          </p:cNvPr>
          <p:cNvGrpSpPr/>
          <p:nvPr/>
        </p:nvGrpSpPr>
        <p:grpSpPr>
          <a:xfrm>
            <a:off x="583168" y="1330046"/>
            <a:ext cx="6627852" cy="1233608"/>
            <a:chOff x="583168" y="1330046"/>
            <a:chExt cx="6627852" cy="1233608"/>
          </a:xfrm>
        </p:grpSpPr>
        <p:pic>
          <p:nvPicPr>
            <p:cNvPr id="3" name="Image 0" descr="preencoded.png"/>
            <p:cNvPicPr>
              <a:picLocks noChangeAspect="1"/>
            </p:cNvPicPr>
            <p:nvPr/>
          </p:nvPicPr>
          <p:blipFill>
            <a:blip r:embed="rId3"/>
            <a:stretch>
              <a:fillRect/>
            </a:stretch>
          </p:blipFill>
          <p:spPr>
            <a:xfrm>
              <a:off x="583168" y="1330046"/>
              <a:ext cx="416481" cy="416481"/>
            </a:xfrm>
            <a:prstGeom prst="rect">
              <a:avLst/>
            </a:prstGeom>
          </p:spPr>
        </p:pic>
        <p:sp>
          <p:nvSpPr>
            <p:cNvPr id="4" name="Text 1"/>
            <p:cNvSpPr/>
            <p:nvPr/>
          </p:nvSpPr>
          <p:spPr>
            <a:xfrm>
              <a:off x="583168" y="1936790"/>
              <a:ext cx="2082760" cy="260271"/>
            </a:xfrm>
            <a:prstGeom prst="rect">
              <a:avLst/>
            </a:prstGeom>
            <a:noFill/>
            <a:ln/>
          </p:spPr>
          <p:txBody>
            <a:bodyPr wrap="none" lIns="0" tIns="0" rIns="0" bIns="0" rtlCol="0" anchor="t"/>
            <a:lstStyle/>
            <a:p>
              <a:pPr marL="0" indent="0" algn="l">
                <a:lnSpc>
                  <a:spcPts val="2050"/>
                </a:lnSpc>
                <a:buNone/>
              </a:pPr>
              <a:r>
                <a:rPr lang="en-US" sz="1600" b="1" dirty="0">
                  <a:solidFill>
                    <a:srgbClr val="443728"/>
                  </a:solidFill>
                  <a:latin typeface="Crimson Pro Bold" pitchFamily="34" charset="0"/>
                  <a:ea typeface="Crimson Pro Bold" pitchFamily="34" charset="-122"/>
                  <a:cs typeface="Crimson Pro Bold" pitchFamily="34" charset="-120"/>
                </a:rPr>
                <a:t>Receipt</a:t>
              </a:r>
              <a:endParaRPr lang="en-US" sz="1600" dirty="0"/>
            </a:p>
          </p:txBody>
        </p:sp>
        <p:sp>
          <p:nvSpPr>
            <p:cNvPr id="5" name="Text 2"/>
            <p:cNvSpPr/>
            <p:nvPr/>
          </p:nvSpPr>
          <p:spPr>
            <a:xfrm>
              <a:off x="583168" y="2296954"/>
              <a:ext cx="6627852" cy="266700"/>
            </a:xfrm>
            <a:prstGeom prst="rect">
              <a:avLst/>
            </a:prstGeom>
            <a:noFill/>
            <a:ln/>
          </p:spPr>
          <p:txBody>
            <a:bodyPr wrap="none" lIns="0" tIns="0" rIns="0" bIns="0" rtlCol="0" anchor="t"/>
            <a:lstStyle/>
            <a:p>
              <a:pPr marL="0" indent="0" algn="l">
                <a:lnSpc>
                  <a:spcPts val="2050"/>
                </a:lnSpc>
                <a:buNone/>
              </a:pPr>
              <a:r>
                <a:rPr lang="en-US" sz="1300" dirty="0">
                  <a:solidFill>
                    <a:srgbClr val="443728"/>
                  </a:solidFill>
                  <a:latin typeface="Open Sans" pitchFamily="34" charset="0"/>
                  <a:ea typeface="Open Sans" pitchFamily="34" charset="-122"/>
                  <a:cs typeface="Open Sans" pitchFamily="34" charset="-120"/>
                </a:rPr>
                <a:t>The proof of purchase—keep it for returns or warranties!</a:t>
              </a:r>
              <a:endParaRPr lang="en-US" sz="1300" dirty="0"/>
            </a:p>
          </p:txBody>
        </p:sp>
      </p:grpSp>
      <p:grpSp>
        <p:nvGrpSpPr>
          <p:cNvPr id="33" name="Group 32">
            <a:extLst>
              <a:ext uri="{FF2B5EF4-FFF2-40B4-BE49-F238E27FC236}">
                <a16:creationId xmlns:a16="http://schemas.microsoft.com/office/drawing/2014/main" id="{186A9632-1D9A-EBC6-76A3-A75652367282}"/>
              </a:ext>
            </a:extLst>
          </p:cNvPr>
          <p:cNvGrpSpPr/>
          <p:nvPr/>
        </p:nvGrpSpPr>
        <p:grpSpPr>
          <a:xfrm>
            <a:off x="7419261" y="1312069"/>
            <a:ext cx="6627971" cy="1251585"/>
            <a:chOff x="7419261" y="1312069"/>
            <a:chExt cx="6627971" cy="1251585"/>
          </a:xfrm>
        </p:grpSpPr>
        <p:pic>
          <p:nvPicPr>
            <p:cNvPr id="6" name="Image 1" descr="preencoded.png"/>
            <p:cNvPicPr>
              <a:picLocks noChangeAspect="1"/>
            </p:cNvPicPr>
            <p:nvPr/>
          </p:nvPicPr>
          <p:blipFill>
            <a:blip r:embed="rId4"/>
            <a:stretch>
              <a:fillRect/>
            </a:stretch>
          </p:blipFill>
          <p:spPr>
            <a:xfrm>
              <a:off x="7419261" y="1312069"/>
              <a:ext cx="416481" cy="416481"/>
            </a:xfrm>
            <a:prstGeom prst="rect">
              <a:avLst/>
            </a:prstGeom>
          </p:spPr>
        </p:pic>
        <p:sp>
          <p:nvSpPr>
            <p:cNvPr id="7" name="Text 3"/>
            <p:cNvSpPr/>
            <p:nvPr/>
          </p:nvSpPr>
          <p:spPr>
            <a:xfrm>
              <a:off x="7419261" y="1936790"/>
              <a:ext cx="2082760" cy="260271"/>
            </a:xfrm>
            <a:prstGeom prst="rect">
              <a:avLst/>
            </a:prstGeom>
            <a:noFill/>
            <a:ln/>
          </p:spPr>
          <p:txBody>
            <a:bodyPr wrap="none" lIns="0" tIns="0" rIns="0" bIns="0" rtlCol="0" anchor="t"/>
            <a:lstStyle/>
            <a:p>
              <a:pPr marL="0" indent="0" algn="l">
                <a:lnSpc>
                  <a:spcPts val="2050"/>
                </a:lnSpc>
                <a:buNone/>
              </a:pPr>
              <a:r>
                <a:rPr lang="en-US" sz="1600" b="1" dirty="0">
                  <a:solidFill>
                    <a:srgbClr val="443728"/>
                  </a:solidFill>
                  <a:latin typeface="Crimson Pro Bold" pitchFamily="34" charset="0"/>
                  <a:ea typeface="Crimson Pro Bold" pitchFamily="34" charset="-122"/>
                  <a:cs typeface="Crimson Pro Bold" pitchFamily="34" charset="-120"/>
                </a:rPr>
                <a:t>Refund</a:t>
              </a:r>
              <a:endParaRPr lang="en-US" sz="1600" dirty="0"/>
            </a:p>
          </p:txBody>
        </p:sp>
        <p:sp>
          <p:nvSpPr>
            <p:cNvPr id="8" name="Text 4"/>
            <p:cNvSpPr/>
            <p:nvPr/>
          </p:nvSpPr>
          <p:spPr>
            <a:xfrm>
              <a:off x="7419261" y="2296954"/>
              <a:ext cx="6627971" cy="266700"/>
            </a:xfrm>
            <a:prstGeom prst="rect">
              <a:avLst/>
            </a:prstGeom>
            <a:noFill/>
            <a:ln/>
          </p:spPr>
          <p:txBody>
            <a:bodyPr wrap="none" lIns="0" tIns="0" rIns="0" bIns="0" rtlCol="0" anchor="t"/>
            <a:lstStyle/>
            <a:p>
              <a:pPr marL="0" indent="0" algn="l">
                <a:lnSpc>
                  <a:spcPts val="2050"/>
                </a:lnSpc>
                <a:buNone/>
              </a:pPr>
              <a:r>
                <a:rPr lang="en-US" sz="1300" dirty="0">
                  <a:solidFill>
                    <a:srgbClr val="443728"/>
                  </a:solidFill>
                  <a:latin typeface="Open Sans" pitchFamily="34" charset="0"/>
                  <a:ea typeface="Open Sans" pitchFamily="34" charset="-122"/>
                  <a:cs typeface="Open Sans" pitchFamily="34" charset="-120"/>
                </a:rPr>
                <a:t>Your money back when something doesn't work out.</a:t>
              </a:r>
              <a:endParaRPr lang="en-US" sz="1300" dirty="0"/>
            </a:p>
          </p:txBody>
        </p:sp>
      </p:grpSp>
      <p:grpSp>
        <p:nvGrpSpPr>
          <p:cNvPr id="30" name="Group 29">
            <a:extLst>
              <a:ext uri="{FF2B5EF4-FFF2-40B4-BE49-F238E27FC236}">
                <a16:creationId xmlns:a16="http://schemas.microsoft.com/office/drawing/2014/main" id="{4AB8BC37-E809-C406-EA93-EBF9FC368872}"/>
              </a:ext>
            </a:extLst>
          </p:cNvPr>
          <p:cNvGrpSpPr/>
          <p:nvPr/>
        </p:nvGrpSpPr>
        <p:grpSpPr>
          <a:xfrm>
            <a:off x="583168" y="2896910"/>
            <a:ext cx="6627852" cy="1251585"/>
            <a:chOff x="583168" y="2896910"/>
            <a:chExt cx="6627852" cy="1251585"/>
          </a:xfrm>
        </p:grpSpPr>
        <p:pic>
          <p:nvPicPr>
            <p:cNvPr id="9" name="Image 2" descr="preencoded.png"/>
            <p:cNvPicPr>
              <a:picLocks noChangeAspect="1"/>
            </p:cNvPicPr>
            <p:nvPr/>
          </p:nvPicPr>
          <p:blipFill>
            <a:blip r:embed="rId5"/>
            <a:stretch>
              <a:fillRect/>
            </a:stretch>
          </p:blipFill>
          <p:spPr>
            <a:xfrm>
              <a:off x="583168" y="2896910"/>
              <a:ext cx="416481" cy="416481"/>
            </a:xfrm>
            <a:prstGeom prst="rect">
              <a:avLst/>
            </a:prstGeom>
          </p:spPr>
        </p:pic>
        <p:sp>
          <p:nvSpPr>
            <p:cNvPr id="10" name="Text 5"/>
            <p:cNvSpPr/>
            <p:nvPr/>
          </p:nvSpPr>
          <p:spPr>
            <a:xfrm>
              <a:off x="583168" y="3521631"/>
              <a:ext cx="2082760" cy="260271"/>
            </a:xfrm>
            <a:prstGeom prst="rect">
              <a:avLst/>
            </a:prstGeom>
            <a:noFill/>
            <a:ln/>
          </p:spPr>
          <p:txBody>
            <a:bodyPr wrap="none" lIns="0" tIns="0" rIns="0" bIns="0" rtlCol="0" anchor="t"/>
            <a:lstStyle/>
            <a:p>
              <a:pPr marL="0" indent="0" algn="l">
                <a:lnSpc>
                  <a:spcPts val="2050"/>
                </a:lnSpc>
                <a:buNone/>
              </a:pPr>
              <a:r>
                <a:rPr lang="en-US" sz="1600" b="1" dirty="0">
                  <a:solidFill>
                    <a:srgbClr val="443728"/>
                  </a:solidFill>
                  <a:latin typeface="Crimson Pro Bold" pitchFamily="34" charset="0"/>
                  <a:ea typeface="Crimson Pro Bold" pitchFamily="34" charset="-122"/>
                  <a:cs typeface="Crimson Pro Bold" pitchFamily="34" charset="-120"/>
                </a:rPr>
                <a:t>Discount</a:t>
              </a:r>
              <a:endParaRPr lang="en-US" sz="1600" dirty="0"/>
            </a:p>
          </p:txBody>
        </p:sp>
        <p:sp>
          <p:nvSpPr>
            <p:cNvPr id="11" name="Text 6"/>
            <p:cNvSpPr/>
            <p:nvPr/>
          </p:nvSpPr>
          <p:spPr>
            <a:xfrm>
              <a:off x="583168" y="3881795"/>
              <a:ext cx="6627852" cy="266700"/>
            </a:xfrm>
            <a:prstGeom prst="rect">
              <a:avLst/>
            </a:prstGeom>
            <a:noFill/>
            <a:ln/>
          </p:spPr>
          <p:txBody>
            <a:bodyPr wrap="none" lIns="0" tIns="0" rIns="0" bIns="0" rtlCol="0" anchor="t"/>
            <a:lstStyle/>
            <a:p>
              <a:pPr marL="0" indent="0" algn="l">
                <a:lnSpc>
                  <a:spcPts val="2050"/>
                </a:lnSpc>
                <a:buNone/>
              </a:pPr>
              <a:r>
                <a:rPr lang="en-US" sz="1300" dirty="0">
                  <a:solidFill>
                    <a:srgbClr val="443728"/>
                  </a:solidFill>
                  <a:latin typeface="Open Sans" pitchFamily="34" charset="0"/>
                  <a:ea typeface="Open Sans" pitchFamily="34" charset="-122"/>
                  <a:cs typeface="Open Sans" pitchFamily="34" charset="-120"/>
                </a:rPr>
                <a:t>A price cut that saves you real bucks.</a:t>
              </a:r>
              <a:endParaRPr lang="en-US" sz="1300" dirty="0"/>
            </a:p>
          </p:txBody>
        </p:sp>
      </p:grpSp>
      <p:grpSp>
        <p:nvGrpSpPr>
          <p:cNvPr id="34" name="Group 33">
            <a:extLst>
              <a:ext uri="{FF2B5EF4-FFF2-40B4-BE49-F238E27FC236}">
                <a16:creationId xmlns:a16="http://schemas.microsoft.com/office/drawing/2014/main" id="{A5819A20-DF7C-6865-BA52-71390B97DAC4}"/>
              </a:ext>
            </a:extLst>
          </p:cNvPr>
          <p:cNvGrpSpPr/>
          <p:nvPr/>
        </p:nvGrpSpPr>
        <p:grpSpPr>
          <a:xfrm>
            <a:off x="7419261" y="2896910"/>
            <a:ext cx="6627971" cy="1251585"/>
            <a:chOff x="7419261" y="2896910"/>
            <a:chExt cx="6627971" cy="1251585"/>
          </a:xfrm>
        </p:grpSpPr>
        <p:pic>
          <p:nvPicPr>
            <p:cNvPr id="12" name="Image 3" descr="preencoded.png"/>
            <p:cNvPicPr>
              <a:picLocks noChangeAspect="1"/>
            </p:cNvPicPr>
            <p:nvPr/>
          </p:nvPicPr>
          <p:blipFill>
            <a:blip r:embed="rId6"/>
            <a:stretch>
              <a:fillRect/>
            </a:stretch>
          </p:blipFill>
          <p:spPr>
            <a:xfrm>
              <a:off x="7419261" y="2896910"/>
              <a:ext cx="416481" cy="416481"/>
            </a:xfrm>
            <a:prstGeom prst="rect">
              <a:avLst/>
            </a:prstGeom>
          </p:spPr>
        </p:pic>
        <p:sp>
          <p:nvSpPr>
            <p:cNvPr id="13" name="Text 7"/>
            <p:cNvSpPr/>
            <p:nvPr/>
          </p:nvSpPr>
          <p:spPr>
            <a:xfrm>
              <a:off x="7419261" y="3521631"/>
              <a:ext cx="2082760" cy="260271"/>
            </a:xfrm>
            <a:prstGeom prst="rect">
              <a:avLst/>
            </a:prstGeom>
            <a:noFill/>
            <a:ln/>
          </p:spPr>
          <p:txBody>
            <a:bodyPr wrap="none" lIns="0" tIns="0" rIns="0" bIns="0" rtlCol="0" anchor="t"/>
            <a:lstStyle/>
            <a:p>
              <a:pPr marL="0" indent="0" algn="l">
                <a:lnSpc>
                  <a:spcPts val="2050"/>
                </a:lnSpc>
                <a:buNone/>
              </a:pPr>
              <a:r>
                <a:rPr lang="en-US" sz="1600" b="1" dirty="0">
                  <a:solidFill>
                    <a:srgbClr val="443728"/>
                  </a:solidFill>
                  <a:latin typeface="Crimson Pro Bold" pitchFamily="34" charset="0"/>
                  <a:ea typeface="Crimson Pro Bold" pitchFamily="34" charset="-122"/>
                  <a:cs typeface="Crimson Pro Bold" pitchFamily="34" charset="-120"/>
                </a:rPr>
                <a:t>Brand</a:t>
              </a:r>
              <a:endParaRPr lang="en-US" sz="1600" dirty="0"/>
            </a:p>
          </p:txBody>
        </p:sp>
        <p:sp>
          <p:nvSpPr>
            <p:cNvPr id="14" name="Text 8"/>
            <p:cNvSpPr/>
            <p:nvPr/>
          </p:nvSpPr>
          <p:spPr>
            <a:xfrm>
              <a:off x="7419261" y="3881795"/>
              <a:ext cx="6627971" cy="266700"/>
            </a:xfrm>
            <a:prstGeom prst="rect">
              <a:avLst/>
            </a:prstGeom>
            <a:noFill/>
            <a:ln/>
          </p:spPr>
          <p:txBody>
            <a:bodyPr wrap="none" lIns="0" tIns="0" rIns="0" bIns="0" rtlCol="0" anchor="t"/>
            <a:lstStyle/>
            <a:p>
              <a:pPr marL="0" indent="0" algn="l">
                <a:lnSpc>
                  <a:spcPts val="2050"/>
                </a:lnSpc>
                <a:buNone/>
              </a:pPr>
              <a:r>
                <a:rPr lang="en-US" sz="1300" dirty="0">
                  <a:solidFill>
                    <a:srgbClr val="443728"/>
                  </a:solidFill>
                  <a:latin typeface="Open Sans" pitchFamily="34" charset="0"/>
                  <a:ea typeface="Open Sans" pitchFamily="34" charset="-122"/>
                  <a:cs typeface="Open Sans" pitchFamily="34" charset="-120"/>
                </a:rPr>
                <a:t>The maker behind the product—some shine brighter than others.</a:t>
              </a:r>
              <a:endParaRPr lang="en-US" sz="1300" dirty="0"/>
            </a:p>
          </p:txBody>
        </p:sp>
      </p:grpSp>
      <p:grpSp>
        <p:nvGrpSpPr>
          <p:cNvPr id="31" name="Group 30">
            <a:extLst>
              <a:ext uri="{FF2B5EF4-FFF2-40B4-BE49-F238E27FC236}">
                <a16:creationId xmlns:a16="http://schemas.microsoft.com/office/drawing/2014/main" id="{70FC2880-52F1-7BB3-EA63-7DD87B44E520}"/>
              </a:ext>
            </a:extLst>
          </p:cNvPr>
          <p:cNvGrpSpPr/>
          <p:nvPr/>
        </p:nvGrpSpPr>
        <p:grpSpPr>
          <a:xfrm>
            <a:off x="583168" y="4481751"/>
            <a:ext cx="6627852" cy="1251585"/>
            <a:chOff x="583168" y="4481751"/>
            <a:chExt cx="6627852" cy="1251585"/>
          </a:xfrm>
        </p:grpSpPr>
        <p:pic>
          <p:nvPicPr>
            <p:cNvPr id="15" name="Image 4" descr="preencoded.png"/>
            <p:cNvPicPr>
              <a:picLocks noChangeAspect="1"/>
            </p:cNvPicPr>
            <p:nvPr/>
          </p:nvPicPr>
          <p:blipFill>
            <a:blip r:embed="rId7"/>
            <a:stretch>
              <a:fillRect/>
            </a:stretch>
          </p:blipFill>
          <p:spPr>
            <a:xfrm>
              <a:off x="583168" y="4481751"/>
              <a:ext cx="416481" cy="416481"/>
            </a:xfrm>
            <a:prstGeom prst="rect">
              <a:avLst/>
            </a:prstGeom>
          </p:spPr>
        </p:pic>
        <p:sp>
          <p:nvSpPr>
            <p:cNvPr id="16" name="Text 9"/>
            <p:cNvSpPr/>
            <p:nvPr/>
          </p:nvSpPr>
          <p:spPr>
            <a:xfrm>
              <a:off x="583168" y="5106472"/>
              <a:ext cx="2082760" cy="260271"/>
            </a:xfrm>
            <a:prstGeom prst="rect">
              <a:avLst/>
            </a:prstGeom>
            <a:noFill/>
            <a:ln/>
          </p:spPr>
          <p:txBody>
            <a:bodyPr wrap="none" lIns="0" tIns="0" rIns="0" bIns="0" rtlCol="0" anchor="t"/>
            <a:lstStyle/>
            <a:p>
              <a:pPr marL="0" indent="0" algn="l">
                <a:lnSpc>
                  <a:spcPts val="2050"/>
                </a:lnSpc>
                <a:buNone/>
              </a:pPr>
              <a:r>
                <a:rPr lang="en-US" sz="1600" b="1" dirty="0">
                  <a:solidFill>
                    <a:srgbClr val="443728"/>
                  </a:solidFill>
                  <a:latin typeface="Crimson Pro Bold" pitchFamily="34" charset="0"/>
                  <a:ea typeface="Crimson Pro Bold" pitchFamily="34" charset="-122"/>
                  <a:cs typeface="Crimson Pro Bold" pitchFamily="34" charset="-120"/>
                </a:rPr>
                <a:t>Eco-Friendly</a:t>
              </a:r>
              <a:endParaRPr lang="en-US" sz="1600" dirty="0"/>
            </a:p>
          </p:txBody>
        </p:sp>
        <p:sp>
          <p:nvSpPr>
            <p:cNvPr id="17" name="Text 10"/>
            <p:cNvSpPr/>
            <p:nvPr/>
          </p:nvSpPr>
          <p:spPr>
            <a:xfrm>
              <a:off x="583168" y="5466636"/>
              <a:ext cx="6627852" cy="266700"/>
            </a:xfrm>
            <a:prstGeom prst="rect">
              <a:avLst/>
            </a:prstGeom>
            <a:noFill/>
            <a:ln/>
          </p:spPr>
          <p:txBody>
            <a:bodyPr wrap="none" lIns="0" tIns="0" rIns="0" bIns="0" rtlCol="0" anchor="t"/>
            <a:lstStyle/>
            <a:p>
              <a:pPr marL="0" indent="0" algn="l">
                <a:lnSpc>
                  <a:spcPts val="2050"/>
                </a:lnSpc>
                <a:buNone/>
              </a:pPr>
              <a:r>
                <a:rPr lang="en-US" sz="1300" dirty="0">
                  <a:solidFill>
                    <a:srgbClr val="443728"/>
                  </a:solidFill>
                  <a:latin typeface="Open Sans" pitchFamily="34" charset="0"/>
                  <a:ea typeface="Open Sans" pitchFamily="34" charset="-122"/>
                  <a:cs typeface="Open Sans" pitchFamily="34" charset="-120"/>
                </a:rPr>
                <a:t>Products that tread lightly on the Earth.</a:t>
              </a:r>
              <a:endParaRPr lang="en-US" sz="1300" dirty="0"/>
            </a:p>
          </p:txBody>
        </p:sp>
      </p:grpSp>
      <p:grpSp>
        <p:nvGrpSpPr>
          <p:cNvPr id="35" name="Group 34">
            <a:extLst>
              <a:ext uri="{FF2B5EF4-FFF2-40B4-BE49-F238E27FC236}">
                <a16:creationId xmlns:a16="http://schemas.microsoft.com/office/drawing/2014/main" id="{FE13D39D-92D3-4633-DE7D-C871ADF3C098}"/>
              </a:ext>
            </a:extLst>
          </p:cNvPr>
          <p:cNvGrpSpPr/>
          <p:nvPr/>
        </p:nvGrpSpPr>
        <p:grpSpPr>
          <a:xfrm>
            <a:off x="7419261" y="4481751"/>
            <a:ext cx="6627971" cy="1251585"/>
            <a:chOff x="7419261" y="4481751"/>
            <a:chExt cx="6627971" cy="1251585"/>
          </a:xfrm>
        </p:grpSpPr>
        <p:pic>
          <p:nvPicPr>
            <p:cNvPr id="18" name="Image 5" descr="preencoded.png"/>
            <p:cNvPicPr>
              <a:picLocks noChangeAspect="1"/>
            </p:cNvPicPr>
            <p:nvPr/>
          </p:nvPicPr>
          <p:blipFill>
            <a:blip r:embed="rId8"/>
            <a:stretch>
              <a:fillRect/>
            </a:stretch>
          </p:blipFill>
          <p:spPr>
            <a:xfrm>
              <a:off x="7419261" y="4481751"/>
              <a:ext cx="416481" cy="416481"/>
            </a:xfrm>
            <a:prstGeom prst="rect">
              <a:avLst/>
            </a:prstGeom>
          </p:spPr>
        </p:pic>
        <p:sp>
          <p:nvSpPr>
            <p:cNvPr id="19" name="Text 11"/>
            <p:cNvSpPr/>
            <p:nvPr/>
          </p:nvSpPr>
          <p:spPr>
            <a:xfrm>
              <a:off x="7419261" y="5106472"/>
              <a:ext cx="2082760" cy="260271"/>
            </a:xfrm>
            <a:prstGeom prst="rect">
              <a:avLst/>
            </a:prstGeom>
            <a:noFill/>
            <a:ln/>
          </p:spPr>
          <p:txBody>
            <a:bodyPr wrap="none" lIns="0" tIns="0" rIns="0" bIns="0" rtlCol="0" anchor="t"/>
            <a:lstStyle/>
            <a:p>
              <a:pPr marL="0" indent="0" algn="l">
                <a:lnSpc>
                  <a:spcPts val="2050"/>
                </a:lnSpc>
                <a:buNone/>
              </a:pPr>
              <a:r>
                <a:rPr lang="en-US" sz="1600" b="1" dirty="0">
                  <a:solidFill>
                    <a:srgbClr val="443728"/>
                  </a:solidFill>
                  <a:latin typeface="Crimson Pro Bold" pitchFamily="34" charset="0"/>
                  <a:ea typeface="Crimson Pro Bold" pitchFamily="34" charset="-122"/>
                  <a:cs typeface="Crimson Pro Bold" pitchFamily="34" charset="-120"/>
                </a:rPr>
                <a:t>Necessity</a:t>
              </a:r>
              <a:endParaRPr lang="en-US" sz="1600" dirty="0"/>
            </a:p>
          </p:txBody>
        </p:sp>
        <p:sp>
          <p:nvSpPr>
            <p:cNvPr id="20" name="Text 12"/>
            <p:cNvSpPr/>
            <p:nvPr/>
          </p:nvSpPr>
          <p:spPr>
            <a:xfrm>
              <a:off x="7419261" y="5466636"/>
              <a:ext cx="6627971" cy="266700"/>
            </a:xfrm>
            <a:prstGeom prst="rect">
              <a:avLst/>
            </a:prstGeom>
            <a:noFill/>
            <a:ln/>
          </p:spPr>
          <p:txBody>
            <a:bodyPr wrap="none" lIns="0" tIns="0" rIns="0" bIns="0" rtlCol="0" anchor="t"/>
            <a:lstStyle/>
            <a:p>
              <a:pPr marL="0" indent="0" algn="l">
                <a:lnSpc>
                  <a:spcPts val="2050"/>
                </a:lnSpc>
                <a:buNone/>
              </a:pPr>
              <a:r>
                <a:rPr lang="en-US" sz="1300" dirty="0">
                  <a:solidFill>
                    <a:srgbClr val="443728"/>
                  </a:solidFill>
                  <a:latin typeface="Open Sans" pitchFamily="34" charset="0"/>
                  <a:ea typeface="Open Sans" pitchFamily="34" charset="-122"/>
                  <a:cs typeface="Open Sans" pitchFamily="34" charset="-120"/>
                </a:rPr>
                <a:t>What you truly need, not just want.</a:t>
              </a:r>
              <a:endParaRPr lang="en-US" sz="1300" dirty="0"/>
            </a:p>
          </p:txBody>
        </p:sp>
      </p:grpSp>
      <p:grpSp>
        <p:nvGrpSpPr>
          <p:cNvPr id="32" name="Group 31">
            <a:extLst>
              <a:ext uri="{FF2B5EF4-FFF2-40B4-BE49-F238E27FC236}">
                <a16:creationId xmlns:a16="http://schemas.microsoft.com/office/drawing/2014/main" id="{4D0746F3-D717-89BB-F87B-197257EE7996}"/>
              </a:ext>
            </a:extLst>
          </p:cNvPr>
          <p:cNvGrpSpPr/>
          <p:nvPr/>
        </p:nvGrpSpPr>
        <p:grpSpPr>
          <a:xfrm>
            <a:off x="583168" y="6066592"/>
            <a:ext cx="6627852" cy="1251585"/>
            <a:chOff x="583168" y="6066592"/>
            <a:chExt cx="6627852" cy="1251585"/>
          </a:xfrm>
        </p:grpSpPr>
        <p:pic>
          <p:nvPicPr>
            <p:cNvPr id="21" name="Image 6" descr="preencoded.png"/>
            <p:cNvPicPr>
              <a:picLocks noChangeAspect="1"/>
            </p:cNvPicPr>
            <p:nvPr/>
          </p:nvPicPr>
          <p:blipFill>
            <a:blip r:embed="rId9"/>
            <a:stretch>
              <a:fillRect/>
            </a:stretch>
          </p:blipFill>
          <p:spPr>
            <a:xfrm>
              <a:off x="583168" y="6066592"/>
              <a:ext cx="416481" cy="416481"/>
            </a:xfrm>
            <a:prstGeom prst="rect">
              <a:avLst/>
            </a:prstGeom>
          </p:spPr>
        </p:pic>
        <p:sp>
          <p:nvSpPr>
            <p:cNvPr id="22" name="Text 13"/>
            <p:cNvSpPr/>
            <p:nvPr/>
          </p:nvSpPr>
          <p:spPr>
            <a:xfrm>
              <a:off x="583168" y="6691313"/>
              <a:ext cx="2082760" cy="260271"/>
            </a:xfrm>
            <a:prstGeom prst="rect">
              <a:avLst/>
            </a:prstGeom>
            <a:noFill/>
            <a:ln/>
          </p:spPr>
          <p:txBody>
            <a:bodyPr wrap="none" lIns="0" tIns="0" rIns="0" bIns="0" rtlCol="0" anchor="t"/>
            <a:lstStyle/>
            <a:p>
              <a:pPr marL="0" indent="0" algn="l">
                <a:lnSpc>
                  <a:spcPts val="2050"/>
                </a:lnSpc>
                <a:buNone/>
              </a:pPr>
              <a:r>
                <a:rPr lang="en-US" sz="1600" b="1" dirty="0">
                  <a:solidFill>
                    <a:srgbClr val="443728"/>
                  </a:solidFill>
                  <a:latin typeface="Crimson Pro Bold" pitchFamily="34" charset="0"/>
                  <a:ea typeface="Crimson Pro Bold" pitchFamily="34" charset="-122"/>
                  <a:cs typeface="Crimson Pro Bold" pitchFamily="34" charset="-120"/>
                </a:rPr>
                <a:t>Luxury</a:t>
              </a:r>
              <a:endParaRPr lang="en-US" sz="1600" dirty="0"/>
            </a:p>
          </p:txBody>
        </p:sp>
        <p:sp>
          <p:nvSpPr>
            <p:cNvPr id="23" name="Text 14"/>
            <p:cNvSpPr/>
            <p:nvPr/>
          </p:nvSpPr>
          <p:spPr>
            <a:xfrm>
              <a:off x="583168" y="7051477"/>
              <a:ext cx="6627852" cy="266700"/>
            </a:xfrm>
            <a:prstGeom prst="rect">
              <a:avLst/>
            </a:prstGeom>
            <a:noFill/>
            <a:ln/>
          </p:spPr>
          <p:txBody>
            <a:bodyPr wrap="none" lIns="0" tIns="0" rIns="0" bIns="0" rtlCol="0" anchor="t"/>
            <a:lstStyle/>
            <a:p>
              <a:pPr marL="0" indent="0" algn="l">
                <a:lnSpc>
                  <a:spcPts val="2050"/>
                </a:lnSpc>
                <a:buNone/>
              </a:pPr>
              <a:r>
                <a:rPr lang="en-US" sz="1300" dirty="0">
                  <a:solidFill>
                    <a:srgbClr val="443728"/>
                  </a:solidFill>
                  <a:latin typeface="Open Sans" pitchFamily="34" charset="0"/>
                  <a:ea typeface="Open Sans" pitchFamily="34" charset="-122"/>
                  <a:cs typeface="Open Sans" pitchFamily="34" charset="-120"/>
                </a:rPr>
                <a:t>The extras that add flair—but at a cost.</a:t>
              </a:r>
              <a:endParaRPr lang="en-US" sz="1300" dirty="0"/>
            </a:p>
          </p:txBody>
        </p:sp>
      </p:grpSp>
      <p:grpSp>
        <p:nvGrpSpPr>
          <p:cNvPr id="36" name="Group 35">
            <a:extLst>
              <a:ext uri="{FF2B5EF4-FFF2-40B4-BE49-F238E27FC236}">
                <a16:creationId xmlns:a16="http://schemas.microsoft.com/office/drawing/2014/main" id="{7ECBB096-0D8C-E9E5-8CEE-6EA6CCB25963}"/>
              </a:ext>
            </a:extLst>
          </p:cNvPr>
          <p:cNvGrpSpPr/>
          <p:nvPr/>
        </p:nvGrpSpPr>
        <p:grpSpPr>
          <a:xfrm>
            <a:off x="7419261" y="6066592"/>
            <a:ext cx="6627971" cy="1251585"/>
            <a:chOff x="7419261" y="6066592"/>
            <a:chExt cx="6627971" cy="1251585"/>
          </a:xfrm>
        </p:grpSpPr>
        <p:pic>
          <p:nvPicPr>
            <p:cNvPr id="24" name="Image 7" descr="preencoded.png"/>
            <p:cNvPicPr>
              <a:picLocks noChangeAspect="1"/>
            </p:cNvPicPr>
            <p:nvPr/>
          </p:nvPicPr>
          <p:blipFill>
            <a:blip r:embed="rId10"/>
            <a:stretch>
              <a:fillRect/>
            </a:stretch>
          </p:blipFill>
          <p:spPr>
            <a:xfrm>
              <a:off x="7419261" y="6066592"/>
              <a:ext cx="416481" cy="416481"/>
            </a:xfrm>
            <a:prstGeom prst="rect">
              <a:avLst/>
            </a:prstGeom>
          </p:spPr>
        </p:pic>
        <p:sp>
          <p:nvSpPr>
            <p:cNvPr id="25" name="Text 15"/>
            <p:cNvSpPr/>
            <p:nvPr/>
          </p:nvSpPr>
          <p:spPr>
            <a:xfrm>
              <a:off x="7419261" y="6691313"/>
              <a:ext cx="2082760" cy="260271"/>
            </a:xfrm>
            <a:prstGeom prst="rect">
              <a:avLst/>
            </a:prstGeom>
            <a:noFill/>
            <a:ln/>
          </p:spPr>
          <p:txBody>
            <a:bodyPr wrap="none" lIns="0" tIns="0" rIns="0" bIns="0" rtlCol="0" anchor="t"/>
            <a:lstStyle/>
            <a:p>
              <a:pPr marL="0" indent="0" algn="l">
                <a:lnSpc>
                  <a:spcPts val="2050"/>
                </a:lnSpc>
                <a:buNone/>
              </a:pPr>
              <a:r>
                <a:rPr lang="en-US" sz="1600" b="1" dirty="0">
                  <a:solidFill>
                    <a:srgbClr val="443728"/>
                  </a:solidFill>
                  <a:latin typeface="Crimson Pro Bold" pitchFamily="34" charset="0"/>
                  <a:ea typeface="Crimson Pro Bold" pitchFamily="34" charset="-122"/>
                  <a:cs typeface="Crimson Pro Bold" pitchFamily="34" charset="-120"/>
                </a:rPr>
                <a:t>Second-Hand</a:t>
              </a:r>
              <a:endParaRPr lang="en-US" sz="1600" dirty="0"/>
            </a:p>
          </p:txBody>
        </p:sp>
        <p:sp>
          <p:nvSpPr>
            <p:cNvPr id="26" name="Text 16"/>
            <p:cNvSpPr/>
            <p:nvPr/>
          </p:nvSpPr>
          <p:spPr>
            <a:xfrm>
              <a:off x="7419261" y="7051477"/>
              <a:ext cx="6627971" cy="266700"/>
            </a:xfrm>
            <a:prstGeom prst="rect">
              <a:avLst/>
            </a:prstGeom>
            <a:noFill/>
            <a:ln/>
          </p:spPr>
          <p:txBody>
            <a:bodyPr wrap="none" lIns="0" tIns="0" rIns="0" bIns="0" rtlCol="0" anchor="t"/>
            <a:lstStyle/>
            <a:p>
              <a:pPr marL="0" indent="0" algn="l">
                <a:lnSpc>
                  <a:spcPts val="2050"/>
                </a:lnSpc>
                <a:buNone/>
              </a:pPr>
              <a:r>
                <a:rPr lang="en-US" sz="1300" dirty="0">
                  <a:solidFill>
                    <a:srgbClr val="443728"/>
                  </a:solidFill>
                  <a:latin typeface="Open Sans" pitchFamily="34" charset="0"/>
                  <a:ea typeface="Open Sans" pitchFamily="34" charset="-122"/>
                  <a:cs typeface="Open Sans" pitchFamily="34" charset="-120"/>
                </a:rPr>
                <a:t>Pre-loved items that are full of character and savings.</a:t>
              </a:r>
              <a:endParaRPr lang="en-US" sz="1300" dirty="0"/>
            </a:p>
          </p:txBody>
        </p:sp>
      </p:grpSp>
      <p:sp>
        <p:nvSpPr>
          <p:cNvPr id="27" name="Text 17"/>
          <p:cNvSpPr/>
          <p:nvPr/>
        </p:nvSpPr>
        <p:spPr>
          <a:xfrm>
            <a:off x="583168" y="7505581"/>
            <a:ext cx="13464064" cy="266700"/>
          </a:xfrm>
          <a:prstGeom prst="rect">
            <a:avLst/>
          </a:prstGeom>
          <a:noFill/>
          <a:ln/>
        </p:spPr>
        <p:txBody>
          <a:bodyPr wrap="none" lIns="0" tIns="0" rIns="0" bIns="0" rtlCol="0" anchor="t"/>
          <a:lstStyle/>
          <a:p>
            <a:pPr marL="0" indent="0" algn="l">
              <a:lnSpc>
                <a:spcPts val="2050"/>
              </a:lnSpc>
              <a:buNone/>
            </a:pPr>
            <a:r>
              <a:rPr lang="en-US" sz="1300" dirty="0">
                <a:solidFill>
                  <a:srgbClr val="443728"/>
                </a:solidFill>
                <a:latin typeface="Open Sans" pitchFamily="34" charset="0"/>
                <a:ea typeface="Open Sans" pitchFamily="34" charset="-122"/>
                <a:cs typeface="Open Sans" pitchFamily="34" charset="-120"/>
              </a:rPr>
              <a:t>Example: A refund means you get your money back if the product is returned within the store's policy—always check the fine print!</a:t>
            </a:r>
            <a:endParaRPr lang="en-US" sz="1300" dirty="0"/>
          </a:p>
        </p:txBody>
      </p:sp>
      <p:pic>
        <p:nvPicPr>
          <p:cNvPr id="28" name="Picture 27">
            <a:extLst>
              <a:ext uri="{FF2B5EF4-FFF2-40B4-BE49-F238E27FC236}">
                <a16:creationId xmlns:a16="http://schemas.microsoft.com/office/drawing/2014/main" id="{73E8B5BC-A3B3-E1AF-9F16-4406CA9D9AF8}"/>
              </a:ext>
            </a:extLst>
          </p:cNvPr>
          <p:cNvPicPr>
            <a:picLocks noChangeAspect="1"/>
          </p:cNvPicPr>
          <p:nvPr/>
        </p:nvPicPr>
        <p:blipFill>
          <a:blip r:embed="rId11"/>
          <a:stretch>
            <a:fillRect/>
          </a:stretch>
        </p:blipFill>
        <p:spPr>
          <a:xfrm>
            <a:off x="12770069" y="7703280"/>
            <a:ext cx="1749972" cy="526320"/>
          </a:xfrm>
          <a:prstGeom prst="rect">
            <a:avLst/>
          </a:prstGeom>
        </p:spPr>
      </p:pic>
      <p:sp>
        <p:nvSpPr>
          <p:cNvPr id="37" name="Rectangle: Rounded Corners 36">
            <a:extLst>
              <a:ext uri="{FF2B5EF4-FFF2-40B4-BE49-F238E27FC236}">
                <a16:creationId xmlns:a16="http://schemas.microsoft.com/office/drawing/2014/main" id="{1EFFA318-9A19-C248-3B49-71538BDA9DD5}"/>
              </a:ext>
            </a:extLst>
          </p:cNvPr>
          <p:cNvSpPr/>
          <p:nvPr/>
        </p:nvSpPr>
        <p:spPr>
          <a:xfrm>
            <a:off x="9985635" y="10568995"/>
            <a:ext cx="2495550" cy="332099"/>
          </a:xfrm>
          <a:prstGeom prst="roundRect">
            <a:avLst>
              <a:gd name="adj" fmla="val 12087"/>
            </a:avLst>
          </a:prstGeom>
          <a:solidFill>
            <a:srgbClr val="8A63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E6365C1C-B268-6B36-8EF7-8844771529BA}"/>
              </a:ext>
            </a:extLst>
          </p:cNvPr>
          <p:cNvSpPr/>
          <p:nvPr/>
        </p:nvSpPr>
        <p:spPr>
          <a:xfrm>
            <a:off x="2118546" y="8440698"/>
            <a:ext cx="2495550" cy="2460396"/>
          </a:xfrm>
          <a:prstGeom prst="roundRect">
            <a:avLst>
              <a:gd name="adj" fmla="val 6743"/>
            </a:avLst>
          </a:prstGeom>
          <a:solidFill>
            <a:srgbClr val="2F21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0BE236BE-B353-BBEA-2418-54C41A573A81}"/>
              </a:ext>
            </a:extLst>
          </p:cNvPr>
          <p:cNvSpPr/>
          <p:nvPr/>
        </p:nvSpPr>
        <p:spPr>
          <a:xfrm>
            <a:off x="6171486" y="10283784"/>
            <a:ext cx="2495550" cy="617309"/>
          </a:xfrm>
          <a:prstGeom prst="roundRect">
            <a:avLst>
              <a:gd name="adj" fmla="val 8697"/>
            </a:avLst>
          </a:prstGeom>
          <a:solidFill>
            <a:srgbClr val="5C42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70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6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5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40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67A5F-5FD7-7988-6EF1-C2CC14FA594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EA2F3FE-DCD6-080C-B50B-D8E1712C72EC}"/>
              </a:ext>
            </a:extLst>
          </p:cNvPr>
          <p:cNvSpPr/>
          <p:nvPr/>
        </p:nvSpPr>
        <p:spPr>
          <a:xfrm>
            <a:off x="-439222" y="-1138296"/>
            <a:ext cx="6210300" cy="520660"/>
          </a:xfrm>
          <a:prstGeom prst="rect">
            <a:avLst/>
          </a:prstGeom>
          <a:noFill/>
          <a:ln/>
        </p:spPr>
        <p:txBody>
          <a:bodyPr wrap="none" lIns="0" tIns="0" rIns="0" bIns="0" rtlCol="0" anchor="t"/>
          <a:lstStyle/>
          <a:p>
            <a:pPr marL="0" indent="0" algn="l">
              <a:lnSpc>
                <a:spcPts val="4100"/>
              </a:lnSpc>
              <a:buNone/>
            </a:pPr>
            <a:r>
              <a:rPr lang="en-US" sz="3250" b="1" dirty="0">
                <a:solidFill>
                  <a:srgbClr val="443728"/>
                </a:solidFill>
                <a:latin typeface="Crimson Pro Bold" pitchFamily="34" charset="0"/>
                <a:ea typeface="Crimson Pro Bold" pitchFamily="34" charset="-122"/>
                <a:cs typeface="Crimson Pro Bold" pitchFamily="34" charset="-120"/>
              </a:rPr>
              <a:t>Key Vocabulary for Smart Shoppers</a:t>
            </a:r>
            <a:endParaRPr lang="en-US" sz="3250" dirty="0"/>
          </a:p>
        </p:txBody>
      </p:sp>
      <p:sp>
        <p:nvSpPr>
          <p:cNvPr id="27" name="Text 17">
            <a:extLst>
              <a:ext uri="{FF2B5EF4-FFF2-40B4-BE49-F238E27FC236}">
                <a16:creationId xmlns:a16="http://schemas.microsoft.com/office/drawing/2014/main" id="{8E2B25DC-0A01-0015-ACFD-5D18D3DDEF6B}"/>
              </a:ext>
            </a:extLst>
          </p:cNvPr>
          <p:cNvSpPr/>
          <p:nvPr/>
        </p:nvSpPr>
        <p:spPr>
          <a:xfrm>
            <a:off x="0" y="8674793"/>
            <a:ext cx="13464064" cy="266700"/>
          </a:xfrm>
          <a:prstGeom prst="rect">
            <a:avLst/>
          </a:prstGeom>
          <a:noFill/>
          <a:ln/>
        </p:spPr>
        <p:txBody>
          <a:bodyPr wrap="none" lIns="0" tIns="0" rIns="0" bIns="0" rtlCol="0" anchor="t"/>
          <a:lstStyle/>
          <a:p>
            <a:pPr marL="0" indent="0" algn="l">
              <a:lnSpc>
                <a:spcPts val="2050"/>
              </a:lnSpc>
              <a:buNone/>
            </a:pPr>
            <a:r>
              <a:rPr lang="en-US" sz="1300" dirty="0">
                <a:solidFill>
                  <a:srgbClr val="443728"/>
                </a:solidFill>
                <a:latin typeface="Open Sans" pitchFamily="34" charset="0"/>
                <a:ea typeface="Open Sans" pitchFamily="34" charset="-122"/>
                <a:cs typeface="Open Sans" pitchFamily="34" charset="-120"/>
              </a:rPr>
              <a:t>Example: A refund means you get your money back if the product is returned within the store's policy—always check the fine print!</a:t>
            </a:r>
            <a:endParaRPr lang="en-US" sz="1300" dirty="0"/>
          </a:p>
        </p:txBody>
      </p:sp>
      <p:pic>
        <p:nvPicPr>
          <p:cNvPr id="28" name="Picture 27">
            <a:extLst>
              <a:ext uri="{FF2B5EF4-FFF2-40B4-BE49-F238E27FC236}">
                <a16:creationId xmlns:a16="http://schemas.microsoft.com/office/drawing/2014/main" id="{2D5E3D94-8813-66F7-EFD3-ADCE5A932E8B}"/>
              </a:ext>
            </a:extLst>
          </p:cNvPr>
          <p:cNvPicPr>
            <a:picLocks noChangeAspect="1"/>
          </p:cNvPicPr>
          <p:nvPr/>
        </p:nvPicPr>
        <p:blipFill>
          <a:blip r:embed="rId3"/>
          <a:stretch>
            <a:fillRect/>
          </a:stretch>
        </p:blipFill>
        <p:spPr>
          <a:xfrm>
            <a:off x="12770069" y="7703280"/>
            <a:ext cx="1749972" cy="526320"/>
          </a:xfrm>
          <a:prstGeom prst="rect">
            <a:avLst/>
          </a:prstGeom>
        </p:spPr>
      </p:pic>
      <p:grpSp>
        <p:nvGrpSpPr>
          <p:cNvPr id="61" name="Group 60">
            <a:extLst>
              <a:ext uri="{FF2B5EF4-FFF2-40B4-BE49-F238E27FC236}">
                <a16:creationId xmlns:a16="http://schemas.microsoft.com/office/drawing/2014/main" id="{2555315D-BA7C-A00A-CC5C-E9292B6323DF}"/>
              </a:ext>
            </a:extLst>
          </p:cNvPr>
          <p:cNvGrpSpPr/>
          <p:nvPr/>
        </p:nvGrpSpPr>
        <p:grpSpPr>
          <a:xfrm>
            <a:off x="498930" y="2041890"/>
            <a:ext cx="13458822" cy="5661390"/>
            <a:chOff x="493488" y="2313126"/>
            <a:chExt cx="13458822" cy="5661390"/>
          </a:xfrm>
        </p:grpSpPr>
        <p:grpSp>
          <p:nvGrpSpPr>
            <p:cNvPr id="53" name="Group 52">
              <a:extLst>
                <a:ext uri="{FF2B5EF4-FFF2-40B4-BE49-F238E27FC236}">
                  <a16:creationId xmlns:a16="http://schemas.microsoft.com/office/drawing/2014/main" id="{011C69FF-3ABD-4D91-1D57-8E7E5A421535}"/>
                </a:ext>
              </a:extLst>
            </p:cNvPr>
            <p:cNvGrpSpPr/>
            <p:nvPr/>
          </p:nvGrpSpPr>
          <p:grpSpPr>
            <a:xfrm>
              <a:off x="493488" y="2313126"/>
              <a:ext cx="157842" cy="5653314"/>
              <a:chOff x="513444" y="2423886"/>
              <a:chExt cx="157842" cy="5653314"/>
            </a:xfrm>
          </p:grpSpPr>
          <p:cxnSp>
            <p:nvCxnSpPr>
              <p:cNvPr id="43" name="Straight Connector 42">
                <a:extLst>
                  <a:ext uri="{FF2B5EF4-FFF2-40B4-BE49-F238E27FC236}">
                    <a16:creationId xmlns:a16="http://schemas.microsoft.com/office/drawing/2014/main" id="{0B6614D6-3375-95A3-CED7-C1BC2828A808}"/>
                  </a:ext>
                </a:extLst>
              </p:cNvPr>
              <p:cNvCxnSpPr>
                <a:cxnSpLocks/>
              </p:cNvCxnSpPr>
              <p:nvPr/>
            </p:nvCxnSpPr>
            <p:spPr>
              <a:xfrm>
                <a:off x="595086" y="2423886"/>
                <a:ext cx="0" cy="5653314"/>
              </a:xfrm>
              <a:prstGeom prst="line">
                <a:avLst/>
              </a:prstGeom>
              <a:ln w="28575">
                <a:solidFill>
                  <a:srgbClr val="5C423B"/>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C8929E2-A6A5-AB54-841D-CAACD30470A4}"/>
                  </a:ext>
                </a:extLst>
              </p:cNvPr>
              <p:cNvGrpSpPr/>
              <p:nvPr/>
            </p:nvGrpSpPr>
            <p:grpSpPr>
              <a:xfrm>
                <a:off x="513444" y="2423886"/>
                <a:ext cx="157842" cy="5653314"/>
                <a:chOff x="513444" y="2423886"/>
                <a:chExt cx="157842" cy="5653314"/>
              </a:xfrm>
            </p:grpSpPr>
            <p:cxnSp>
              <p:nvCxnSpPr>
                <p:cNvPr id="46" name="Straight Connector 45">
                  <a:extLst>
                    <a:ext uri="{FF2B5EF4-FFF2-40B4-BE49-F238E27FC236}">
                      <a16:creationId xmlns:a16="http://schemas.microsoft.com/office/drawing/2014/main" id="{66D7CFA9-E69C-1A77-AF71-72BA0B232302}"/>
                    </a:ext>
                  </a:extLst>
                </p:cNvPr>
                <p:cNvCxnSpPr>
                  <a:cxnSpLocks/>
                </p:cNvCxnSpPr>
                <p:nvPr/>
              </p:nvCxnSpPr>
              <p:spPr>
                <a:xfrm>
                  <a:off x="518886" y="2423886"/>
                  <a:ext cx="152400" cy="0"/>
                </a:xfrm>
                <a:prstGeom prst="line">
                  <a:avLst/>
                </a:prstGeom>
                <a:ln w="28575">
                  <a:solidFill>
                    <a:srgbClr val="5C423B"/>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03A33D-92AB-338E-2982-7C216AE7C6F4}"/>
                    </a:ext>
                  </a:extLst>
                </p:cNvPr>
                <p:cNvCxnSpPr>
                  <a:cxnSpLocks/>
                </p:cNvCxnSpPr>
                <p:nvPr/>
              </p:nvCxnSpPr>
              <p:spPr>
                <a:xfrm>
                  <a:off x="513444" y="4341268"/>
                  <a:ext cx="152400" cy="0"/>
                </a:xfrm>
                <a:prstGeom prst="line">
                  <a:avLst/>
                </a:prstGeom>
                <a:ln w="28575">
                  <a:solidFill>
                    <a:srgbClr val="5C423B"/>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2604EF-A91A-BA54-E162-85C9B21C8634}"/>
                    </a:ext>
                  </a:extLst>
                </p:cNvPr>
                <p:cNvCxnSpPr>
                  <a:cxnSpLocks/>
                </p:cNvCxnSpPr>
                <p:nvPr/>
              </p:nvCxnSpPr>
              <p:spPr>
                <a:xfrm>
                  <a:off x="513444" y="6227218"/>
                  <a:ext cx="152400" cy="0"/>
                </a:xfrm>
                <a:prstGeom prst="line">
                  <a:avLst/>
                </a:prstGeom>
                <a:ln w="28575">
                  <a:solidFill>
                    <a:srgbClr val="5C423B"/>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D08A40F-8CC0-C014-3BEC-B56D354F4DF6}"/>
                    </a:ext>
                  </a:extLst>
                </p:cNvPr>
                <p:cNvCxnSpPr>
                  <a:cxnSpLocks/>
                </p:cNvCxnSpPr>
                <p:nvPr/>
              </p:nvCxnSpPr>
              <p:spPr>
                <a:xfrm>
                  <a:off x="513444" y="8077200"/>
                  <a:ext cx="152400" cy="0"/>
                </a:xfrm>
                <a:prstGeom prst="line">
                  <a:avLst/>
                </a:prstGeom>
                <a:ln w="28575">
                  <a:solidFill>
                    <a:srgbClr val="5C423B"/>
                  </a:solidFill>
                </a:ln>
              </p:spPr>
              <p:style>
                <a:lnRef idx="1">
                  <a:schemeClr val="accent1"/>
                </a:lnRef>
                <a:fillRef idx="0">
                  <a:schemeClr val="accent1"/>
                </a:fillRef>
                <a:effectRef idx="0">
                  <a:schemeClr val="accent1"/>
                </a:effectRef>
                <a:fontRef idx="minor">
                  <a:schemeClr val="tx1"/>
                </a:fontRef>
              </p:style>
            </p:cxnSp>
          </p:grpSp>
        </p:grpSp>
        <p:cxnSp>
          <p:nvCxnSpPr>
            <p:cNvPr id="54" name="Straight Connector 53">
              <a:extLst>
                <a:ext uri="{FF2B5EF4-FFF2-40B4-BE49-F238E27FC236}">
                  <a16:creationId xmlns:a16="http://schemas.microsoft.com/office/drawing/2014/main" id="{C48F9803-E37A-3E27-2EFD-995F63882F76}"/>
                </a:ext>
              </a:extLst>
            </p:cNvPr>
            <p:cNvCxnSpPr>
              <a:cxnSpLocks/>
            </p:cNvCxnSpPr>
            <p:nvPr/>
          </p:nvCxnSpPr>
          <p:spPr>
            <a:xfrm flipH="1">
              <a:off x="651330" y="2313126"/>
              <a:ext cx="13274220" cy="0"/>
            </a:xfrm>
            <a:prstGeom prst="line">
              <a:avLst/>
            </a:prstGeom>
            <a:ln w="952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113E155-C541-09BD-4FFA-903865E27022}"/>
                </a:ext>
              </a:extLst>
            </p:cNvPr>
            <p:cNvCxnSpPr>
              <a:cxnSpLocks/>
            </p:cNvCxnSpPr>
            <p:nvPr/>
          </p:nvCxnSpPr>
          <p:spPr>
            <a:xfrm flipH="1">
              <a:off x="678090" y="4230508"/>
              <a:ext cx="13274220" cy="0"/>
            </a:xfrm>
            <a:prstGeom prst="line">
              <a:avLst/>
            </a:prstGeom>
            <a:ln w="952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D0D9F10-CE6F-D0CC-E659-41EC77137A8F}"/>
                </a:ext>
              </a:extLst>
            </p:cNvPr>
            <p:cNvCxnSpPr>
              <a:cxnSpLocks/>
            </p:cNvCxnSpPr>
            <p:nvPr/>
          </p:nvCxnSpPr>
          <p:spPr>
            <a:xfrm flipH="1">
              <a:off x="574058" y="6116458"/>
              <a:ext cx="13274220" cy="0"/>
            </a:xfrm>
            <a:prstGeom prst="line">
              <a:avLst/>
            </a:prstGeom>
            <a:ln w="952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DA8E823-B3BD-B424-22F8-1A080712491B}"/>
                </a:ext>
              </a:extLst>
            </p:cNvPr>
            <p:cNvCxnSpPr>
              <a:cxnSpLocks/>
            </p:cNvCxnSpPr>
            <p:nvPr/>
          </p:nvCxnSpPr>
          <p:spPr>
            <a:xfrm flipH="1">
              <a:off x="645888" y="7974516"/>
              <a:ext cx="13274220" cy="0"/>
            </a:xfrm>
            <a:prstGeom prst="line">
              <a:avLst/>
            </a:prstGeom>
            <a:ln w="952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9" name="Rectangle: Rounded Corners 38">
            <a:extLst>
              <a:ext uri="{FF2B5EF4-FFF2-40B4-BE49-F238E27FC236}">
                <a16:creationId xmlns:a16="http://schemas.microsoft.com/office/drawing/2014/main" id="{74537F6C-98BE-4D3C-E545-616160002A1F}"/>
              </a:ext>
            </a:extLst>
          </p:cNvPr>
          <p:cNvSpPr/>
          <p:nvPr/>
        </p:nvSpPr>
        <p:spPr>
          <a:xfrm>
            <a:off x="10005052" y="6207173"/>
            <a:ext cx="2495550" cy="1523999"/>
          </a:xfrm>
          <a:prstGeom prst="roundRect">
            <a:avLst>
              <a:gd name="adj" fmla="val 12087"/>
            </a:avLst>
          </a:prstGeom>
          <a:solidFill>
            <a:srgbClr val="8A63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A28231E1-0A27-10B5-A880-6C0B5C85E775}"/>
              </a:ext>
            </a:extLst>
          </p:cNvPr>
          <p:cNvSpPr/>
          <p:nvPr/>
        </p:nvSpPr>
        <p:spPr>
          <a:xfrm>
            <a:off x="2137963" y="2041890"/>
            <a:ext cx="2495550" cy="5689282"/>
          </a:xfrm>
          <a:prstGeom prst="roundRect">
            <a:avLst>
              <a:gd name="adj" fmla="val 6743"/>
            </a:avLst>
          </a:prstGeom>
          <a:solidFill>
            <a:srgbClr val="2F21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FBDB8587-1901-D129-1BE2-0C7B7A8FB8C3}"/>
              </a:ext>
            </a:extLst>
          </p:cNvPr>
          <p:cNvSpPr/>
          <p:nvPr/>
        </p:nvSpPr>
        <p:spPr>
          <a:xfrm>
            <a:off x="6190903" y="5483272"/>
            <a:ext cx="2495550" cy="2247900"/>
          </a:xfrm>
          <a:prstGeom prst="roundRect">
            <a:avLst>
              <a:gd name="adj" fmla="val 8697"/>
            </a:avLst>
          </a:prstGeom>
          <a:solidFill>
            <a:srgbClr val="5C42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C319163E-0CCB-6D58-C6E7-36B96E3E1040}"/>
              </a:ext>
            </a:extLst>
          </p:cNvPr>
          <p:cNvSpPr/>
          <p:nvPr/>
        </p:nvSpPr>
        <p:spPr>
          <a:xfrm>
            <a:off x="-203249" y="1811824"/>
            <a:ext cx="886781" cy="400110"/>
          </a:xfrm>
          <a:prstGeom prst="rect">
            <a:avLst/>
          </a:prstGeom>
          <a:noFill/>
        </p:spPr>
        <p:txBody>
          <a:bodyPr wrap="square" lIns="91440" tIns="45720" rIns="91440" bIns="45720">
            <a:spAutoFit/>
          </a:bodyPr>
          <a:lstStyle/>
          <a:p>
            <a:pPr algn="ctr"/>
            <a:r>
              <a:rPr lang="en-US" sz="2000" b="0" cap="none" spc="0" dirty="0">
                <a:ln w="0"/>
                <a:solidFill>
                  <a:srgbClr val="8A6358"/>
                </a:solidFill>
                <a:effectLst>
                  <a:outerShdw blurRad="38100" dist="19050" dir="2700000" algn="tl" rotWithShape="0">
                    <a:schemeClr val="dk1">
                      <a:alpha val="40000"/>
                    </a:schemeClr>
                  </a:outerShdw>
                </a:effectLst>
              </a:rPr>
              <a:t>60</a:t>
            </a:r>
          </a:p>
        </p:txBody>
      </p:sp>
      <p:sp>
        <p:nvSpPr>
          <p:cNvPr id="63" name="Rectangle 62">
            <a:extLst>
              <a:ext uri="{FF2B5EF4-FFF2-40B4-BE49-F238E27FC236}">
                <a16:creationId xmlns:a16="http://schemas.microsoft.com/office/drawing/2014/main" id="{1BB841FE-7C79-38B2-E627-CE185F2CEF78}"/>
              </a:ext>
            </a:extLst>
          </p:cNvPr>
          <p:cNvSpPr/>
          <p:nvPr/>
        </p:nvSpPr>
        <p:spPr>
          <a:xfrm>
            <a:off x="-199619" y="3727785"/>
            <a:ext cx="886781" cy="400110"/>
          </a:xfrm>
          <a:prstGeom prst="rect">
            <a:avLst/>
          </a:prstGeom>
          <a:noFill/>
        </p:spPr>
        <p:txBody>
          <a:bodyPr wrap="square" lIns="91440" tIns="45720" rIns="91440" bIns="45720">
            <a:spAutoFit/>
          </a:bodyPr>
          <a:lstStyle/>
          <a:p>
            <a:pPr algn="ctr"/>
            <a:r>
              <a:rPr lang="en-US" sz="2000" dirty="0">
                <a:ln w="0"/>
                <a:solidFill>
                  <a:srgbClr val="8A6358"/>
                </a:solidFill>
                <a:effectLst>
                  <a:outerShdw blurRad="38100" dist="19050" dir="2700000" algn="tl" rotWithShape="0">
                    <a:schemeClr val="dk1">
                      <a:alpha val="40000"/>
                    </a:schemeClr>
                  </a:outerShdw>
                </a:effectLst>
              </a:rPr>
              <a:t>4</a:t>
            </a:r>
            <a:r>
              <a:rPr lang="en-US" sz="2000" b="0" cap="none" spc="0" dirty="0">
                <a:ln w="0"/>
                <a:solidFill>
                  <a:srgbClr val="8A6358"/>
                </a:solidFill>
                <a:effectLst>
                  <a:outerShdw blurRad="38100" dist="19050" dir="2700000" algn="tl" rotWithShape="0">
                    <a:schemeClr val="dk1">
                      <a:alpha val="40000"/>
                    </a:schemeClr>
                  </a:outerShdw>
                </a:effectLst>
              </a:rPr>
              <a:t>0</a:t>
            </a:r>
          </a:p>
        </p:txBody>
      </p:sp>
      <p:sp>
        <p:nvSpPr>
          <p:cNvPr id="65" name="Rectangle 64">
            <a:extLst>
              <a:ext uri="{FF2B5EF4-FFF2-40B4-BE49-F238E27FC236}">
                <a16:creationId xmlns:a16="http://schemas.microsoft.com/office/drawing/2014/main" id="{72760242-30DF-9188-26B9-F8C529CCAB83}"/>
              </a:ext>
            </a:extLst>
          </p:cNvPr>
          <p:cNvSpPr/>
          <p:nvPr/>
        </p:nvSpPr>
        <p:spPr>
          <a:xfrm>
            <a:off x="-199619" y="5631221"/>
            <a:ext cx="886781" cy="400110"/>
          </a:xfrm>
          <a:prstGeom prst="rect">
            <a:avLst/>
          </a:prstGeom>
          <a:noFill/>
        </p:spPr>
        <p:txBody>
          <a:bodyPr wrap="square" lIns="91440" tIns="45720" rIns="91440" bIns="45720">
            <a:spAutoFit/>
          </a:bodyPr>
          <a:lstStyle/>
          <a:p>
            <a:pPr algn="ctr"/>
            <a:r>
              <a:rPr lang="en-US" sz="2000" dirty="0">
                <a:ln w="0"/>
                <a:solidFill>
                  <a:srgbClr val="8A6358"/>
                </a:solidFill>
                <a:effectLst>
                  <a:outerShdw blurRad="38100" dist="19050" dir="2700000" algn="tl" rotWithShape="0">
                    <a:schemeClr val="dk1">
                      <a:alpha val="40000"/>
                    </a:schemeClr>
                  </a:outerShdw>
                </a:effectLst>
              </a:rPr>
              <a:t>2</a:t>
            </a:r>
            <a:r>
              <a:rPr lang="en-US" sz="2000" b="0" cap="none" spc="0" dirty="0">
                <a:ln w="0"/>
                <a:solidFill>
                  <a:srgbClr val="8A6358"/>
                </a:solidFill>
                <a:effectLst>
                  <a:outerShdw blurRad="38100" dist="19050" dir="2700000" algn="tl" rotWithShape="0">
                    <a:schemeClr val="dk1">
                      <a:alpha val="40000"/>
                    </a:schemeClr>
                  </a:outerShdw>
                </a:effectLst>
              </a:rPr>
              <a:t>0</a:t>
            </a:r>
          </a:p>
        </p:txBody>
      </p:sp>
      <p:sp>
        <p:nvSpPr>
          <p:cNvPr id="66" name="Rectangle 65">
            <a:extLst>
              <a:ext uri="{FF2B5EF4-FFF2-40B4-BE49-F238E27FC236}">
                <a16:creationId xmlns:a16="http://schemas.microsoft.com/office/drawing/2014/main" id="{7086EBA1-BD19-0696-FC0D-1E075E9F5EC8}"/>
              </a:ext>
            </a:extLst>
          </p:cNvPr>
          <p:cNvSpPr/>
          <p:nvPr/>
        </p:nvSpPr>
        <p:spPr>
          <a:xfrm>
            <a:off x="-199619" y="7476069"/>
            <a:ext cx="886781" cy="400110"/>
          </a:xfrm>
          <a:prstGeom prst="rect">
            <a:avLst/>
          </a:prstGeom>
          <a:noFill/>
        </p:spPr>
        <p:txBody>
          <a:bodyPr wrap="square" lIns="91440" tIns="45720" rIns="91440" bIns="45720">
            <a:spAutoFit/>
          </a:bodyPr>
          <a:lstStyle/>
          <a:p>
            <a:pPr algn="ctr"/>
            <a:r>
              <a:rPr lang="en-US" sz="2000" b="0" cap="none" spc="0" dirty="0">
                <a:ln w="0"/>
                <a:solidFill>
                  <a:srgbClr val="8A6358"/>
                </a:solidFill>
                <a:effectLst>
                  <a:outerShdw blurRad="38100" dist="19050" dir="2700000" algn="tl" rotWithShape="0">
                    <a:schemeClr val="dk1">
                      <a:alpha val="40000"/>
                    </a:schemeClr>
                  </a:outerShdw>
                </a:effectLst>
              </a:rPr>
              <a:t>0</a:t>
            </a:r>
          </a:p>
        </p:txBody>
      </p:sp>
      <p:sp>
        <p:nvSpPr>
          <p:cNvPr id="67" name="Text 0">
            <a:extLst>
              <a:ext uri="{FF2B5EF4-FFF2-40B4-BE49-F238E27FC236}">
                <a16:creationId xmlns:a16="http://schemas.microsoft.com/office/drawing/2014/main" id="{864E36B8-5A1C-4866-39F1-B8317EE396EA}"/>
              </a:ext>
            </a:extLst>
          </p:cNvPr>
          <p:cNvSpPr/>
          <p:nvPr/>
        </p:nvSpPr>
        <p:spPr>
          <a:xfrm>
            <a:off x="497443" y="390882"/>
            <a:ext cx="4005977" cy="444222"/>
          </a:xfrm>
          <a:prstGeom prst="rect">
            <a:avLst/>
          </a:prstGeom>
          <a:noFill/>
          <a:ln/>
        </p:spPr>
        <p:txBody>
          <a:bodyPr wrap="none" lIns="0" tIns="0" rIns="0" bIns="0" rtlCol="0" anchor="t"/>
          <a:lstStyle/>
          <a:p>
            <a:pPr marL="0" indent="0" algn="l">
              <a:lnSpc>
                <a:spcPts val="3450"/>
              </a:lnSpc>
              <a:buNone/>
            </a:pPr>
            <a:r>
              <a:rPr lang="en-US" sz="2750" b="1" dirty="0">
                <a:solidFill>
                  <a:srgbClr val="443728"/>
                </a:solidFill>
                <a:latin typeface="Crimson Pro Bold" pitchFamily="34" charset="0"/>
                <a:ea typeface="Crimson Pro Bold" pitchFamily="34" charset="-122"/>
                <a:cs typeface="Crimson Pro Bold" pitchFamily="34" charset="-120"/>
              </a:rPr>
              <a:t>What Our Survey Revealed</a:t>
            </a:r>
            <a:endParaRPr lang="en-US" sz="2750" dirty="0"/>
          </a:p>
        </p:txBody>
      </p:sp>
      <p:sp>
        <p:nvSpPr>
          <p:cNvPr id="68" name="Text 1">
            <a:extLst>
              <a:ext uri="{FF2B5EF4-FFF2-40B4-BE49-F238E27FC236}">
                <a16:creationId xmlns:a16="http://schemas.microsoft.com/office/drawing/2014/main" id="{DE6D1B95-ED2C-E397-AB1D-677A14874A37}"/>
              </a:ext>
            </a:extLst>
          </p:cNvPr>
          <p:cNvSpPr/>
          <p:nvPr/>
        </p:nvSpPr>
        <p:spPr>
          <a:xfrm>
            <a:off x="497443" y="1119307"/>
            <a:ext cx="13635514" cy="770453"/>
          </a:xfrm>
          <a:prstGeom prst="rect">
            <a:avLst/>
          </a:prstGeom>
          <a:noFill/>
          <a:ln/>
        </p:spPr>
        <p:txBody>
          <a:bodyPr wrap="none" lIns="0" tIns="0" rIns="0" bIns="0" rtlCol="0" anchor="t"/>
          <a:lstStyle/>
          <a:p>
            <a:pPr marL="0" indent="0" algn="l">
              <a:lnSpc>
                <a:spcPts val="1750"/>
              </a:lnSpc>
              <a:buNone/>
            </a:pPr>
            <a:r>
              <a:rPr lang="en-US" sz="2000" dirty="0">
                <a:solidFill>
                  <a:srgbClr val="443728"/>
                </a:solidFill>
                <a:latin typeface="Open Sans" pitchFamily="34" charset="0"/>
                <a:ea typeface="Open Sans" pitchFamily="34" charset="-122"/>
                <a:cs typeface="Open Sans" pitchFamily="34" charset="-120"/>
              </a:rPr>
              <a:t>We asked 50 fellow students about their shopping habits to uncover real insights. The results? A clear </a:t>
            </a:r>
          </a:p>
          <a:p>
            <a:pPr marL="0" indent="0" algn="l">
              <a:lnSpc>
                <a:spcPts val="1750"/>
              </a:lnSpc>
              <a:buNone/>
            </a:pPr>
            <a:r>
              <a:rPr lang="en-US" sz="2000" dirty="0">
                <a:solidFill>
                  <a:srgbClr val="443728"/>
                </a:solidFill>
                <a:latin typeface="Open Sans" pitchFamily="34" charset="0"/>
                <a:ea typeface="Open Sans" pitchFamily="34" charset="-122"/>
                <a:cs typeface="Open Sans" pitchFamily="34" charset="-120"/>
              </a:rPr>
              <a:t>call for smarter strategies that balance convenience, cost, and care for the environment.</a:t>
            </a:r>
            <a:endParaRPr lang="en-US" sz="2000" dirty="0"/>
          </a:p>
        </p:txBody>
      </p:sp>
      <p:sp>
        <p:nvSpPr>
          <p:cNvPr id="69" name="Rectangle 68">
            <a:extLst>
              <a:ext uri="{FF2B5EF4-FFF2-40B4-BE49-F238E27FC236}">
                <a16:creationId xmlns:a16="http://schemas.microsoft.com/office/drawing/2014/main" id="{2FDCBD45-89F1-B37D-04C7-BA46DF7AC58B}"/>
              </a:ext>
            </a:extLst>
          </p:cNvPr>
          <p:cNvSpPr/>
          <p:nvPr/>
        </p:nvSpPr>
        <p:spPr>
          <a:xfrm>
            <a:off x="2347422" y="7714074"/>
            <a:ext cx="1929957" cy="400110"/>
          </a:xfrm>
          <a:prstGeom prst="rect">
            <a:avLst/>
          </a:prstGeom>
          <a:noFill/>
        </p:spPr>
        <p:txBody>
          <a:bodyPr wrap="square" lIns="91440" tIns="45720" rIns="91440" bIns="45720">
            <a:spAutoFit/>
          </a:bodyPr>
          <a:lstStyle/>
          <a:p>
            <a:pPr algn="ctr"/>
            <a:r>
              <a:rPr lang="en-US" sz="2000" dirty="0">
                <a:ln w="0"/>
                <a:solidFill>
                  <a:srgbClr val="8A6358"/>
                </a:solidFill>
                <a:effectLst>
                  <a:outerShdw blurRad="38100" dist="19050" dir="2700000" algn="tl" rotWithShape="0">
                    <a:schemeClr val="dk1">
                      <a:alpha val="40000"/>
                    </a:schemeClr>
                  </a:outerShdw>
                </a:effectLst>
              </a:rPr>
              <a:t>Online Shopping</a:t>
            </a:r>
            <a:endParaRPr lang="en-US" sz="2000" b="0" cap="none" spc="0" dirty="0">
              <a:ln w="0"/>
              <a:solidFill>
                <a:srgbClr val="8A6358"/>
              </a:solidFill>
              <a:effectLst>
                <a:outerShdw blurRad="38100" dist="19050" dir="2700000" algn="tl" rotWithShape="0">
                  <a:schemeClr val="dk1">
                    <a:alpha val="40000"/>
                  </a:schemeClr>
                </a:outerShdw>
              </a:effectLst>
            </a:endParaRPr>
          </a:p>
        </p:txBody>
      </p:sp>
      <p:sp>
        <p:nvSpPr>
          <p:cNvPr id="70" name="Rectangle 69">
            <a:extLst>
              <a:ext uri="{FF2B5EF4-FFF2-40B4-BE49-F238E27FC236}">
                <a16:creationId xmlns:a16="http://schemas.microsoft.com/office/drawing/2014/main" id="{649FE986-78CA-F41E-D3A4-456E2073E808}"/>
              </a:ext>
            </a:extLst>
          </p:cNvPr>
          <p:cNvSpPr/>
          <p:nvPr/>
        </p:nvSpPr>
        <p:spPr>
          <a:xfrm>
            <a:off x="6473699" y="7716753"/>
            <a:ext cx="1929957" cy="400110"/>
          </a:xfrm>
          <a:prstGeom prst="rect">
            <a:avLst/>
          </a:prstGeom>
          <a:noFill/>
        </p:spPr>
        <p:txBody>
          <a:bodyPr wrap="square" lIns="91440" tIns="45720" rIns="91440" bIns="45720">
            <a:spAutoFit/>
          </a:bodyPr>
          <a:lstStyle/>
          <a:p>
            <a:pPr algn="ctr"/>
            <a:r>
              <a:rPr lang="en-US" sz="2000" dirty="0">
                <a:ln w="0"/>
                <a:solidFill>
                  <a:srgbClr val="8A6358"/>
                </a:solidFill>
                <a:effectLst>
                  <a:outerShdw blurRad="38100" dist="19050" dir="2700000" algn="tl" rotWithShape="0">
                    <a:schemeClr val="dk1">
                      <a:alpha val="40000"/>
                    </a:schemeClr>
                  </a:outerShdw>
                </a:effectLst>
              </a:rPr>
              <a:t>Second-Hand</a:t>
            </a:r>
            <a:endParaRPr lang="en-US" sz="2000" b="0" cap="none" spc="0" dirty="0">
              <a:ln w="0"/>
              <a:solidFill>
                <a:srgbClr val="8A6358"/>
              </a:solidFill>
              <a:effectLst>
                <a:outerShdw blurRad="38100" dist="19050" dir="2700000" algn="tl" rotWithShape="0">
                  <a:schemeClr val="dk1">
                    <a:alpha val="40000"/>
                  </a:schemeClr>
                </a:outerShdw>
              </a:effectLst>
            </a:endParaRPr>
          </a:p>
        </p:txBody>
      </p:sp>
      <p:sp>
        <p:nvSpPr>
          <p:cNvPr id="71" name="Rectangle 70">
            <a:extLst>
              <a:ext uri="{FF2B5EF4-FFF2-40B4-BE49-F238E27FC236}">
                <a16:creationId xmlns:a16="http://schemas.microsoft.com/office/drawing/2014/main" id="{AD5D0BEF-D3C9-E6BB-AB80-1EC9DF16D68E}"/>
              </a:ext>
            </a:extLst>
          </p:cNvPr>
          <p:cNvSpPr/>
          <p:nvPr/>
        </p:nvSpPr>
        <p:spPr>
          <a:xfrm>
            <a:off x="10005051" y="7695204"/>
            <a:ext cx="2482221" cy="400110"/>
          </a:xfrm>
          <a:prstGeom prst="rect">
            <a:avLst/>
          </a:prstGeom>
          <a:noFill/>
        </p:spPr>
        <p:txBody>
          <a:bodyPr wrap="square" lIns="91440" tIns="45720" rIns="91440" bIns="45720">
            <a:spAutoFit/>
          </a:bodyPr>
          <a:lstStyle/>
          <a:p>
            <a:pPr algn="ctr"/>
            <a:r>
              <a:rPr lang="en-US" sz="2000" dirty="0">
                <a:ln w="0"/>
                <a:solidFill>
                  <a:srgbClr val="8A6358"/>
                </a:solidFill>
                <a:effectLst>
                  <a:outerShdw blurRad="38100" dist="19050" dir="2700000" algn="tl" rotWithShape="0">
                    <a:schemeClr val="dk1">
                      <a:alpha val="40000"/>
                    </a:schemeClr>
                  </a:outerShdw>
                </a:effectLst>
              </a:rPr>
              <a:t>Eco-Friendly-</a:t>
            </a:r>
            <a:r>
              <a:rPr lang="en-US" sz="2000" dirty="0" err="1">
                <a:ln w="0"/>
                <a:solidFill>
                  <a:srgbClr val="8A6358"/>
                </a:solidFill>
                <a:effectLst>
                  <a:outerShdw blurRad="38100" dist="19050" dir="2700000" algn="tl" rotWithShape="0">
                    <a:schemeClr val="dk1">
                      <a:alpha val="40000"/>
                    </a:schemeClr>
                  </a:outerShdw>
                </a:effectLst>
              </a:rPr>
              <a:t>Brends</a:t>
            </a:r>
            <a:endParaRPr lang="en-US" sz="2000" b="0" cap="none" spc="0" dirty="0">
              <a:ln w="0"/>
              <a:solidFill>
                <a:srgbClr val="8A6358"/>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14993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750"/>
                                        <p:tgtEl>
                                          <p:spTgt spid="67"/>
                                        </p:tgtEl>
                                      </p:cBhvr>
                                    </p:animEffect>
                                    <p:anim calcmode="lin" valueType="num">
                                      <p:cBhvr>
                                        <p:cTn id="8" dur="750" fill="hold"/>
                                        <p:tgtEl>
                                          <p:spTgt spid="67"/>
                                        </p:tgtEl>
                                        <p:attrNameLst>
                                          <p:attrName>ppt_x</p:attrName>
                                        </p:attrNameLst>
                                      </p:cBhvr>
                                      <p:tavLst>
                                        <p:tav tm="0">
                                          <p:val>
                                            <p:strVal val="#ppt_x"/>
                                          </p:val>
                                        </p:tav>
                                        <p:tav tm="100000">
                                          <p:val>
                                            <p:strVal val="#ppt_x"/>
                                          </p:val>
                                        </p:tav>
                                      </p:tavLst>
                                    </p:anim>
                                    <p:anim calcmode="lin" valueType="num">
                                      <p:cBhvr>
                                        <p:cTn id="9" dur="750" fill="hold"/>
                                        <p:tgtEl>
                                          <p:spTgt spid="6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750"/>
                                        <p:tgtEl>
                                          <p:spTgt spid="68"/>
                                        </p:tgtEl>
                                      </p:cBhvr>
                                    </p:animEffect>
                                    <p:anim calcmode="lin" valueType="num">
                                      <p:cBhvr>
                                        <p:cTn id="14" dur="750" fill="hold"/>
                                        <p:tgtEl>
                                          <p:spTgt spid="68"/>
                                        </p:tgtEl>
                                        <p:attrNameLst>
                                          <p:attrName>ppt_x</p:attrName>
                                        </p:attrNameLst>
                                      </p:cBhvr>
                                      <p:tavLst>
                                        <p:tav tm="0">
                                          <p:val>
                                            <p:strVal val="#ppt_x"/>
                                          </p:val>
                                        </p:tav>
                                        <p:tav tm="100000">
                                          <p:val>
                                            <p:strVal val="#ppt_x"/>
                                          </p:val>
                                        </p:tav>
                                      </p:tavLst>
                                    </p:anim>
                                    <p:anim calcmode="lin" valueType="num">
                                      <p:cBhvr>
                                        <p:cTn id="15" dur="75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44322"/>
            <a:ext cx="7415093"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Comparing Products Like a Pro</a:t>
            </a:r>
            <a:endParaRPr lang="en-US" sz="4450" dirty="0"/>
          </a:p>
        </p:txBody>
      </p:sp>
      <p:grpSp>
        <p:nvGrpSpPr>
          <p:cNvPr id="31" name="Group 30">
            <a:extLst>
              <a:ext uri="{FF2B5EF4-FFF2-40B4-BE49-F238E27FC236}">
                <a16:creationId xmlns:a16="http://schemas.microsoft.com/office/drawing/2014/main" id="{D4E0E738-450C-6E0A-D568-11A29EEE6731}"/>
              </a:ext>
            </a:extLst>
          </p:cNvPr>
          <p:cNvGrpSpPr/>
          <p:nvPr/>
        </p:nvGrpSpPr>
        <p:grpSpPr>
          <a:xfrm>
            <a:off x="793790" y="2406729"/>
            <a:ext cx="13042821" cy="4578430"/>
            <a:chOff x="793790" y="2406729"/>
            <a:chExt cx="13042821" cy="4578430"/>
          </a:xfrm>
        </p:grpSpPr>
        <p:sp>
          <p:nvSpPr>
            <p:cNvPr id="3" name="Text 1"/>
            <p:cNvSpPr/>
            <p:nvPr/>
          </p:nvSpPr>
          <p:spPr>
            <a:xfrm>
              <a:off x="793790" y="240672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Don't just grab the first thing you see—compare to find the best fit. Here's a quick breakdown of three options for that must-have item, weighing price, quality, durability, and sustainability on a 5-star scale.</a:t>
              </a:r>
              <a:endParaRPr lang="en-US" sz="1750" dirty="0"/>
            </a:p>
          </p:txBody>
        </p:sp>
        <p:sp>
          <p:nvSpPr>
            <p:cNvPr id="4" name="Shape 2"/>
            <p:cNvSpPr/>
            <p:nvPr/>
          </p:nvSpPr>
          <p:spPr>
            <a:xfrm>
              <a:off x="793790" y="3387685"/>
              <a:ext cx="13042821" cy="2616518"/>
            </a:xfrm>
            <a:prstGeom prst="roundRect">
              <a:avLst>
                <a:gd name="adj" fmla="val 3641"/>
              </a:avLst>
            </a:prstGeom>
            <a:noFill/>
            <a:ln w="7620">
              <a:solidFill>
                <a:srgbClr val="000000">
                  <a:alpha val="8000"/>
                </a:srgbClr>
              </a:solidFill>
              <a:prstDash val="solid"/>
            </a:ln>
          </p:spPr>
        </p:sp>
        <p:sp>
          <p:nvSpPr>
            <p:cNvPr id="5" name="Shape 3"/>
            <p:cNvSpPr/>
            <p:nvPr/>
          </p:nvSpPr>
          <p:spPr>
            <a:xfrm>
              <a:off x="801410" y="3395305"/>
              <a:ext cx="13027581" cy="650319"/>
            </a:xfrm>
            <a:prstGeom prst="rect">
              <a:avLst/>
            </a:prstGeom>
            <a:solidFill>
              <a:srgbClr val="FFFFFF">
                <a:alpha val="4000"/>
              </a:srgbClr>
            </a:solidFill>
            <a:ln/>
          </p:spPr>
        </p:sp>
        <p:sp>
          <p:nvSpPr>
            <p:cNvPr id="6" name="Text 4"/>
            <p:cNvSpPr/>
            <p:nvPr/>
          </p:nvSpPr>
          <p:spPr>
            <a:xfrm>
              <a:off x="1028581" y="3539014"/>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443728"/>
                  </a:solidFill>
                  <a:latin typeface="Open Sans" pitchFamily="34" charset="0"/>
                  <a:ea typeface="Open Sans" pitchFamily="34" charset="-122"/>
                  <a:cs typeface="Open Sans" pitchFamily="34" charset="-120"/>
                </a:rPr>
                <a:t>Option</a:t>
              </a:r>
              <a:endParaRPr lang="en-US" sz="1750" dirty="0"/>
            </a:p>
          </p:txBody>
        </p:sp>
        <p:sp>
          <p:nvSpPr>
            <p:cNvPr id="7" name="Text 5"/>
            <p:cNvSpPr/>
            <p:nvPr/>
          </p:nvSpPr>
          <p:spPr>
            <a:xfrm>
              <a:off x="3637836" y="3539014"/>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443728"/>
                  </a:solidFill>
                  <a:latin typeface="Open Sans" pitchFamily="34" charset="0"/>
                  <a:ea typeface="Open Sans" pitchFamily="34" charset="-122"/>
                  <a:cs typeface="Open Sans" pitchFamily="34" charset="-120"/>
                </a:rPr>
                <a:t>Price</a:t>
              </a:r>
              <a:endParaRPr lang="en-US" sz="1750" dirty="0"/>
            </a:p>
          </p:txBody>
        </p:sp>
        <p:sp>
          <p:nvSpPr>
            <p:cNvPr id="8" name="Text 6"/>
            <p:cNvSpPr/>
            <p:nvPr/>
          </p:nvSpPr>
          <p:spPr>
            <a:xfrm>
              <a:off x="6243280" y="3539014"/>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443728"/>
                  </a:solidFill>
                  <a:latin typeface="Open Sans" pitchFamily="34" charset="0"/>
                  <a:ea typeface="Open Sans" pitchFamily="34" charset="-122"/>
                  <a:cs typeface="Open Sans" pitchFamily="34" charset="-120"/>
                </a:rPr>
                <a:t>Quality</a:t>
              </a:r>
              <a:endParaRPr lang="en-US" sz="1750" dirty="0"/>
            </a:p>
          </p:txBody>
        </p:sp>
        <p:sp>
          <p:nvSpPr>
            <p:cNvPr id="9" name="Text 7"/>
            <p:cNvSpPr/>
            <p:nvPr/>
          </p:nvSpPr>
          <p:spPr>
            <a:xfrm>
              <a:off x="8848725" y="3539014"/>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443728"/>
                  </a:solidFill>
                  <a:latin typeface="Open Sans" pitchFamily="34" charset="0"/>
                  <a:ea typeface="Open Sans" pitchFamily="34" charset="-122"/>
                  <a:cs typeface="Open Sans" pitchFamily="34" charset="-120"/>
                </a:rPr>
                <a:t>Durability</a:t>
              </a:r>
              <a:endParaRPr lang="en-US" sz="1750" dirty="0"/>
            </a:p>
          </p:txBody>
        </p:sp>
        <p:sp>
          <p:nvSpPr>
            <p:cNvPr id="10" name="Text 8"/>
            <p:cNvSpPr/>
            <p:nvPr/>
          </p:nvSpPr>
          <p:spPr>
            <a:xfrm>
              <a:off x="11454170" y="3539014"/>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443728"/>
                  </a:solidFill>
                  <a:latin typeface="Open Sans" pitchFamily="34" charset="0"/>
                  <a:ea typeface="Open Sans" pitchFamily="34" charset="-122"/>
                  <a:cs typeface="Open Sans" pitchFamily="34" charset="-120"/>
                </a:rPr>
                <a:t>Sustainability</a:t>
              </a:r>
              <a:endParaRPr lang="en-US" sz="1750" dirty="0"/>
            </a:p>
          </p:txBody>
        </p:sp>
        <p:sp>
          <p:nvSpPr>
            <p:cNvPr id="11" name="Shape 9"/>
            <p:cNvSpPr/>
            <p:nvPr/>
          </p:nvSpPr>
          <p:spPr>
            <a:xfrm>
              <a:off x="801410" y="4045625"/>
              <a:ext cx="13027581" cy="650319"/>
            </a:xfrm>
            <a:prstGeom prst="rect">
              <a:avLst/>
            </a:prstGeom>
            <a:solidFill>
              <a:srgbClr val="000000">
                <a:alpha val="4000"/>
              </a:srgbClr>
            </a:solidFill>
            <a:ln/>
          </p:spPr>
        </p:sp>
        <p:sp>
          <p:nvSpPr>
            <p:cNvPr id="12" name="Text 10"/>
            <p:cNvSpPr/>
            <p:nvPr/>
          </p:nvSpPr>
          <p:spPr>
            <a:xfrm>
              <a:off x="1028581" y="4189333"/>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Brand A</a:t>
              </a:r>
              <a:endParaRPr lang="en-US" sz="1750" dirty="0"/>
            </a:p>
          </p:txBody>
        </p:sp>
        <p:sp>
          <p:nvSpPr>
            <p:cNvPr id="13" name="Text 11"/>
            <p:cNvSpPr/>
            <p:nvPr/>
          </p:nvSpPr>
          <p:spPr>
            <a:xfrm>
              <a:off x="3637836" y="4189333"/>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14" name="Text 12"/>
            <p:cNvSpPr/>
            <p:nvPr/>
          </p:nvSpPr>
          <p:spPr>
            <a:xfrm>
              <a:off x="6243280" y="4189333"/>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15" name="Text 13"/>
            <p:cNvSpPr/>
            <p:nvPr/>
          </p:nvSpPr>
          <p:spPr>
            <a:xfrm>
              <a:off x="8848725" y="4189333"/>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16" name="Text 14"/>
            <p:cNvSpPr/>
            <p:nvPr/>
          </p:nvSpPr>
          <p:spPr>
            <a:xfrm>
              <a:off x="11454170" y="4189333"/>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17" name="Shape 15"/>
            <p:cNvSpPr/>
            <p:nvPr/>
          </p:nvSpPr>
          <p:spPr>
            <a:xfrm>
              <a:off x="801410" y="4695944"/>
              <a:ext cx="13027581" cy="650319"/>
            </a:xfrm>
            <a:prstGeom prst="rect">
              <a:avLst/>
            </a:prstGeom>
            <a:solidFill>
              <a:srgbClr val="FFFFFF">
                <a:alpha val="4000"/>
              </a:srgbClr>
            </a:solidFill>
            <a:ln/>
          </p:spPr>
        </p:sp>
        <p:sp>
          <p:nvSpPr>
            <p:cNvPr id="18" name="Text 16"/>
            <p:cNvSpPr/>
            <p:nvPr/>
          </p:nvSpPr>
          <p:spPr>
            <a:xfrm>
              <a:off x="1028581" y="4839653"/>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Brand B</a:t>
              </a:r>
              <a:endParaRPr lang="en-US" sz="1750" dirty="0"/>
            </a:p>
          </p:txBody>
        </p:sp>
        <p:sp>
          <p:nvSpPr>
            <p:cNvPr id="19" name="Text 17"/>
            <p:cNvSpPr/>
            <p:nvPr/>
          </p:nvSpPr>
          <p:spPr>
            <a:xfrm>
              <a:off x="3637836" y="4839653"/>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20" name="Text 18"/>
            <p:cNvSpPr/>
            <p:nvPr/>
          </p:nvSpPr>
          <p:spPr>
            <a:xfrm>
              <a:off x="6243280" y="4839653"/>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21" name="Text 19"/>
            <p:cNvSpPr/>
            <p:nvPr/>
          </p:nvSpPr>
          <p:spPr>
            <a:xfrm>
              <a:off x="8848725" y="4839653"/>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22" name="Text 20"/>
            <p:cNvSpPr/>
            <p:nvPr/>
          </p:nvSpPr>
          <p:spPr>
            <a:xfrm>
              <a:off x="11454170" y="4839653"/>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23" name="Shape 21"/>
            <p:cNvSpPr/>
            <p:nvPr/>
          </p:nvSpPr>
          <p:spPr>
            <a:xfrm>
              <a:off x="801410" y="5346263"/>
              <a:ext cx="13027581" cy="650319"/>
            </a:xfrm>
            <a:prstGeom prst="rect">
              <a:avLst/>
            </a:prstGeom>
            <a:solidFill>
              <a:srgbClr val="000000">
                <a:alpha val="4000"/>
              </a:srgbClr>
            </a:solidFill>
            <a:ln/>
          </p:spPr>
        </p:sp>
        <p:sp>
          <p:nvSpPr>
            <p:cNvPr id="24" name="Text 22"/>
            <p:cNvSpPr/>
            <p:nvPr/>
          </p:nvSpPr>
          <p:spPr>
            <a:xfrm>
              <a:off x="1028581" y="5489972"/>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Thrift Store</a:t>
              </a:r>
              <a:endParaRPr lang="en-US" sz="1750" dirty="0"/>
            </a:p>
          </p:txBody>
        </p:sp>
        <p:sp>
          <p:nvSpPr>
            <p:cNvPr id="25" name="Text 23"/>
            <p:cNvSpPr/>
            <p:nvPr/>
          </p:nvSpPr>
          <p:spPr>
            <a:xfrm>
              <a:off x="3637836" y="5489972"/>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26" name="Text 24"/>
            <p:cNvSpPr/>
            <p:nvPr/>
          </p:nvSpPr>
          <p:spPr>
            <a:xfrm>
              <a:off x="6243280" y="5489972"/>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27" name="Text 25"/>
            <p:cNvSpPr/>
            <p:nvPr/>
          </p:nvSpPr>
          <p:spPr>
            <a:xfrm>
              <a:off x="8848725" y="5489972"/>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28" name="Text 26"/>
            <p:cNvSpPr/>
            <p:nvPr/>
          </p:nvSpPr>
          <p:spPr>
            <a:xfrm>
              <a:off x="11454170" y="5489972"/>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29" name="Text 27"/>
            <p:cNvSpPr/>
            <p:nvPr/>
          </p:nvSpPr>
          <p:spPr>
            <a:xfrm>
              <a:off x="793790" y="625935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Brand A shines in durability but hits your wallet hard. Brand B offers solid value, while thrift scores big on affordability and eco-impact—your sustainable steal!</a:t>
              </a:r>
              <a:endParaRPr lang="en-US" sz="1750" dirty="0"/>
            </a:p>
          </p:txBody>
        </p:sp>
      </p:grpSp>
      <p:pic>
        <p:nvPicPr>
          <p:cNvPr id="30" name="Picture 29">
            <a:extLst>
              <a:ext uri="{FF2B5EF4-FFF2-40B4-BE49-F238E27FC236}">
                <a16:creationId xmlns:a16="http://schemas.microsoft.com/office/drawing/2014/main" id="{8BA13741-1E27-9183-305C-D3432726E508}"/>
              </a:ext>
            </a:extLst>
          </p:cNvPr>
          <p:cNvPicPr>
            <a:picLocks noChangeAspect="1"/>
          </p:cNvPicPr>
          <p:nvPr/>
        </p:nvPicPr>
        <p:blipFill>
          <a:blip r:embed="rId3"/>
          <a:stretch>
            <a:fillRect/>
          </a:stretch>
        </p:blipFill>
        <p:spPr>
          <a:xfrm>
            <a:off x="12770069" y="7703280"/>
            <a:ext cx="1749972" cy="526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anim calcmode="lin" valueType="num">
                                      <p:cBhvr>
                                        <p:cTn id="8" dur="750" fill="hold"/>
                                        <p:tgtEl>
                                          <p:spTgt spid="31"/>
                                        </p:tgtEl>
                                        <p:attrNameLst>
                                          <p:attrName>ppt_x</p:attrName>
                                        </p:attrNameLst>
                                      </p:cBhvr>
                                      <p:tavLst>
                                        <p:tav tm="0">
                                          <p:val>
                                            <p:strVal val="#ppt_x"/>
                                          </p:val>
                                        </p:tav>
                                        <p:tav tm="100000">
                                          <p:val>
                                            <p:strVal val="#ppt_x"/>
                                          </p:val>
                                        </p:tav>
                                      </p:tavLst>
                                    </p:anim>
                                    <p:anim calcmode="lin" valueType="num">
                                      <p:cBhvr>
                                        <p:cTn id="9" dur="75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anim calcmode="lin" valueType="num">
                                      <p:cBhvr>
                                        <p:cTn id="13" dur="750" fill="hold"/>
                                        <p:tgtEl>
                                          <p:spTgt spid="2"/>
                                        </p:tgtEl>
                                        <p:attrNameLst>
                                          <p:attrName>ppt_x</p:attrName>
                                        </p:attrNameLst>
                                      </p:cBhvr>
                                      <p:tavLst>
                                        <p:tav tm="0">
                                          <p:val>
                                            <p:strVal val="#ppt_x"/>
                                          </p:val>
                                        </p:tav>
                                        <p:tav tm="100000">
                                          <p:val>
                                            <p:strVal val="#ppt_x"/>
                                          </p:val>
                                        </p:tav>
                                      </p:tavLst>
                                    </p:anim>
                                    <p:anim calcmode="lin" valueType="num">
                                      <p:cBhvr>
                                        <p:cTn id="14"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1405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Your Savings Toolkit</a:t>
            </a:r>
            <a:endParaRPr lang="en-US" sz="4450" dirty="0"/>
          </a:p>
        </p:txBody>
      </p:sp>
      <p:sp>
        <p:nvSpPr>
          <p:cNvPr id="3" name="Text 1"/>
          <p:cNvSpPr/>
          <p:nvPr/>
        </p:nvSpPr>
        <p:spPr>
          <a:xfrm>
            <a:off x="793790" y="217646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Empower yourself with these practical tips to shop smarter and keep more money in your pocket. Small changes add up to big wins—try them next time you're out or online!</a:t>
            </a:r>
            <a:endParaRPr lang="en-US" sz="1750" dirty="0"/>
          </a:p>
        </p:txBody>
      </p:sp>
      <p:sp>
        <p:nvSpPr>
          <p:cNvPr id="4" name="Text 2"/>
          <p:cNvSpPr/>
          <p:nvPr/>
        </p:nvSpPr>
        <p:spPr>
          <a:xfrm>
            <a:off x="793790" y="315741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Crimson Pro Light" pitchFamily="34" charset="0"/>
                <a:ea typeface="Crimson Pro Light" pitchFamily="34" charset="-122"/>
                <a:cs typeface="Crimson Pro Light" pitchFamily="34" charset="-120"/>
              </a:rPr>
              <a:t>01</a:t>
            </a:r>
            <a:endParaRPr lang="en-US" sz="1750" dirty="0"/>
          </a:p>
        </p:txBody>
      </p:sp>
      <p:sp>
        <p:nvSpPr>
          <p:cNvPr id="5" name="Shape 3"/>
          <p:cNvSpPr/>
          <p:nvPr/>
        </p:nvSpPr>
        <p:spPr>
          <a:xfrm>
            <a:off x="793790" y="3512463"/>
            <a:ext cx="4196358" cy="30480"/>
          </a:xfrm>
          <a:prstGeom prst="rect">
            <a:avLst/>
          </a:prstGeom>
          <a:solidFill>
            <a:srgbClr val="835E54"/>
          </a:solidFill>
          <a:ln/>
        </p:spPr>
      </p:sp>
      <p:sp>
        <p:nvSpPr>
          <p:cNvPr id="6" name="Text 4"/>
          <p:cNvSpPr/>
          <p:nvPr/>
        </p:nvSpPr>
        <p:spPr>
          <a:xfrm>
            <a:off x="793790" y="3686770"/>
            <a:ext cx="2901553"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1. Plan a Budget and List</a:t>
            </a:r>
            <a:endParaRPr lang="en-US" sz="2200" dirty="0"/>
          </a:p>
        </p:txBody>
      </p:sp>
      <p:sp>
        <p:nvSpPr>
          <p:cNvPr id="7" name="Text 5"/>
          <p:cNvSpPr/>
          <p:nvPr/>
        </p:nvSpPr>
        <p:spPr>
          <a:xfrm>
            <a:off x="793790" y="4177189"/>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Set a spending limit and jot down must-haves to stay focused and avoid extras.</a:t>
            </a:r>
            <a:endParaRPr lang="en-US" sz="1750" dirty="0"/>
          </a:p>
        </p:txBody>
      </p:sp>
      <p:sp>
        <p:nvSpPr>
          <p:cNvPr id="8" name="Text 6"/>
          <p:cNvSpPr/>
          <p:nvPr/>
        </p:nvSpPr>
        <p:spPr>
          <a:xfrm>
            <a:off x="5216962" y="315741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Crimson Pro Light" pitchFamily="34" charset="0"/>
                <a:ea typeface="Crimson Pro Light" pitchFamily="34" charset="-122"/>
                <a:cs typeface="Crimson Pro Light" pitchFamily="34" charset="-120"/>
              </a:rPr>
              <a:t>02</a:t>
            </a:r>
            <a:endParaRPr lang="en-US" sz="1750" dirty="0"/>
          </a:p>
        </p:txBody>
      </p:sp>
      <p:sp>
        <p:nvSpPr>
          <p:cNvPr id="9" name="Shape 7"/>
          <p:cNvSpPr/>
          <p:nvPr/>
        </p:nvSpPr>
        <p:spPr>
          <a:xfrm>
            <a:off x="5216962" y="3512463"/>
            <a:ext cx="4196358" cy="30480"/>
          </a:xfrm>
          <a:prstGeom prst="rect">
            <a:avLst/>
          </a:prstGeom>
          <a:solidFill>
            <a:srgbClr val="835E54"/>
          </a:solidFill>
          <a:ln/>
        </p:spPr>
      </p:sp>
      <p:sp>
        <p:nvSpPr>
          <p:cNvPr id="10" name="Text 8"/>
          <p:cNvSpPr/>
          <p:nvPr/>
        </p:nvSpPr>
        <p:spPr>
          <a:xfrm>
            <a:off x="5216962" y="3686770"/>
            <a:ext cx="3336012"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2. Compare at Least 2 Prices</a:t>
            </a:r>
            <a:endParaRPr lang="en-US" sz="2200" dirty="0"/>
          </a:p>
        </p:txBody>
      </p:sp>
      <p:sp>
        <p:nvSpPr>
          <p:cNvPr id="11" name="Text 9"/>
          <p:cNvSpPr/>
          <p:nvPr/>
        </p:nvSpPr>
        <p:spPr>
          <a:xfrm>
            <a:off x="5216962" y="4177189"/>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Check multiple stores or sites—tools like price trackers make it easy and fun.</a:t>
            </a:r>
            <a:endParaRPr lang="en-US" sz="1750" dirty="0"/>
          </a:p>
        </p:txBody>
      </p:sp>
      <p:sp>
        <p:nvSpPr>
          <p:cNvPr id="12" name="Text 10"/>
          <p:cNvSpPr/>
          <p:nvPr/>
        </p:nvSpPr>
        <p:spPr>
          <a:xfrm>
            <a:off x="9640133" y="315741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Crimson Pro Light" pitchFamily="34" charset="0"/>
                <a:ea typeface="Crimson Pro Light" pitchFamily="34" charset="-122"/>
                <a:cs typeface="Crimson Pro Light" pitchFamily="34" charset="-120"/>
              </a:rPr>
              <a:t>03</a:t>
            </a:r>
            <a:endParaRPr lang="en-US" sz="1750" dirty="0"/>
          </a:p>
        </p:txBody>
      </p:sp>
      <p:sp>
        <p:nvSpPr>
          <p:cNvPr id="13" name="Shape 11"/>
          <p:cNvSpPr/>
          <p:nvPr/>
        </p:nvSpPr>
        <p:spPr>
          <a:xfrm>
            <a:off x="9640133" y="3512463"/>
            <a:ext cx="4196358" cy="30480"/>
          </a:xfrm>
          <a:prstGeom prst="rect">
            <a:avLst/>
          </a:prstGeom>
          <a:solidFill>
            <a:srgbClr val="835E54"/>
          </a:solidFill>
          <a:ln/>
        </p:spPr>
      </p:sp>
      <p:sp>
        <p:nvSpPr>
          <p:cNvPr id="14" name="Text 12"/>
          <p:cNvSpPr/>
          <p:nvPr/>
        </p:nvSpPr>
        <p:spPr>
          <a:xfrm>
            <a:off x="9640133" y="368677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3. Read 3+ Reviews</a:t>
            </a:r>
            <a:endParaRPr lang="en-US" sz="2200" dirty="0"/>
          </a:p>
        </p:txBody>
      </p:sp>
      <p:sp>
        <p:nvSpPr>
          <p:cNvPr id="15" name="Text 13"/>
          <p:cNvSpPr/>
          <p:nvPr/>
        </p:nvSpPr>
        <p:spPr>
          <a:xfrm>
            <a:off x="9640133" y="4177189"/>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Get the real scoop from other buyers to spot quality gems and dodge duds.</a:t>
            </a:r>
            <a:endParaRPr lang="en-US" sz="1750" dirty="0"/>
          </a:p>
        </p:txBody>
      </p:sp>
      <p:sp>
        <p:nvSpPr>
          <p:cNvPr id="16" name="Text 14"/>
          <p:cNvSpPr/>
          <p:nvPr/>
        </p:nvSpPr>
        <p:spPr>
          <a:xfrm>
            <a:off x="793790" y="529982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Crimson Pro Light" pitchFamily="34" charset="0"/>
                <a:ea typeface="Crimson Pro Light" pitchFamily="34" charset="-122"/>
                <a:cs typeface="Crimson Pro Light" pitchFamily="34" charset="-120"/>
              </a:rPr>
              <a:t>04</a:t>
            </a:r>
            <a:endParaRPr lang="en-US" sz="1750" dirty="0"/>
          </a:p>
        </p:txBody>
      </p:sp>
      <p:sp>
        <p:nvSpPr>
          <p:cNvPr id="17" name="Shape 15"/>
          <p:cNvSpPr/>
          <p:nvPr/>
        </p:nvSpPr>
        <p:spPr>
          <a:xfrm>
            <a:off x="793790" y="5654873"/>
            <a:ext cx="6407944" cy="30480"/>
          </a:xfrm>
          <a:prstGeom prst="rect">
            <a:avLst/>
          </a:prstGeom>
          <a:solidFill>
            <a:srgbClr val="835E54"/>
          </a:solidFill>
          <a:ln/>
        </p:spPr>
      </p:sp>
      <p:sp>
        <p:nvSpPr>
          <p:cNvPr id="18" name="Text 16"/>
          <p:cNvSpPr/>
          <p:nvPr/>
        </p:nvSpPr>
        <p:spPr>
          <a:xfrm>
            <a:off x="793790" y="5829181"/>
            <a:ext cx="3175754"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4. Hunt Student Discounts</a:t>
            </a:r>
            <a:endParaRPr lang="en-US" sz="2200" dirty="0"/>
          </a:p>
        </p:txBody>
      </p:sp>
      <p:sp>
        <p:nvSpPr>
          <p:cNvPr id="19" name="Text 17"/>
          <p:cNvSpPr/>
          <p:nvPr/>
        </p:nvSpPr>
        <p:spPr>
          <a:xfrm>
            <a:off x="793790" y="6319599"/>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Flash your ID for 10-20% off—apps and sites like UNiDAYS have you covered.</a:t>
            </a:r>
            <a:endParaRPr lang="en-US" sz="1750" dirty="0"/>
          </a:p>
        </p:txBody>
      </p:sp>
      <p:sp>
        <p:nvSpPr>
          <p:cNvPr id="20" name="Text 18"/>
          <p:cNvSpPr/>
          <p:nvPr/>
        </p:nvSpPr>
        <p:spPr>
          <a:xfrm>
            <a:off x="7428548" y="529982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Crimson Pro Light" pitchFamily="34" charset="0"/>
                <a:ea typeface="Crimson Pro Light" pitchFamily="34" charset="-122"/>
                <a:cs typeface="Crimson Pro Light" pitchFamily="34" charset="-120"/>
              </a:rPr>
              <a:t>05</a:t>
            </a:r>
            <a:endParaRPr lang="en-US" sz="1750" dirty="0"/>
          </a:p>
        </p:txBody>
      </p:sp>
      <p:sp>
        <p:nvSpPr>
          <p:cNvPr id="21" name="Shape 19"/>
          <p:cNvSpPr/>
          <p:nvPr/>
        </p:nvSpPr>
        <p:spPr>
          <a:xfrm>
            <a:off x="7428548" y="5654873"/>
            <a:ext cx="6407944" cy="30480"/>
          </a:xfrm>
          <a:prstGeom prst="rect">
            <a:avLst/>
          </a:prstGeom>
          <a:solidFill>
            <a:srgbClr val="835E54"/>
          </a:solidFill>
          <a:ln/>
        </p:spPr>
      </p:sp>
      <p:sp>
        <p:nvSpPr>
          <p:cNvPr id="22" name="Text 20"/>
          <p:cNvSpPr/>
          <p:nvPr/>
        </p:nvSpPr>
        <p:spPr>
          <a:xfrm>
            <a:off x="7428548" y="5829181"/>
            <a:ext cx="3003947"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5. Pause on Impulse Buys</a:t>
            </a:r>
            <a:endParaRPr lang="en-US" sz="2200" dirty="0"/>
          </a:p>
        </p:txBody>
      </p:sp>
      <p:sp>
        <p:nvSpPr>
          <p:cNvPr id="23" name="Text 21"/>
          <p:cNvSpPr/>
          <p:nvPr/>
        </p:nvSpPr>
        <p:spPr>
          <a:xfrm>
            <a:off x="7428548" y="6319599"/>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Wait 24 hours before purchasing—most "urges" fade, saving you regret.</a:t>
            </a:r>
            <a:endParaRPr lang="en-US" sz="1750" dirty="0"/>
          </a:p>
        </p:txBody>
      </p:sp>
      <p:pic>
        <p:nvPicPr>
          <p:cNvPr id="24" name="Picture 23">
            <a:extLst>
              <a:ext uri="{FF2B5EF4-FFF2-40B4-BE49-F238E27FC236}">
                <a16:creationId xmlns:a16="http://schemas.microsoft.com/office/drawing/2014/main" id="{613C309D-D4DE-0BF8-2ECE-63239E24A20A}"/>
              </a:ext>
            </a:extLst>
          </p:cNvPr>
          <p:cNvPicPr>
            <a:picLocks noChangeAspect="1"/>
          </p:cNvPicPr>
          <p:nvPr/>
        </p:nvPicPr>
        <p:blipFill>
          <a:blip r:embed="rId3"/>
          <a:stretch>
            <a:fillRect/>
          </a:stretch>
        </p:blipFill>
        <p:spPr>
          <a:xfrm>
            <a:off x="12770069" y="7703280"/>
            <a:ext cx="1749972" cy="5263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73987"/>
            <a:ext cx="7119342"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Shop for a Greener Tomorrow</a:t>
            </a:r>
            <a:endParaRPr lang="en-US" sz="4450" dirty="0"/>
          </a:p>
        </p:txBody>
      </p:sp>
      <p:sp>
        <p:nvSpPr>
          <p:cNvPr id="4" name="Text 1"/>
          <p:cNvSpPr/>
          <p:nvPr/>
        </p:nvSpPr>
        <p:spPr>
          <a:xfrm>
            <a:off x="6280190" y="3422928"/>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Teens, your choices matter—opting for second-hand cuts down on textile waste in landfills. Choosing fewer, higher-quality items means less consumption overall. Plus, cool brands are stepping up with organic cotton, recycled materials, and planet-friendly packaging to make sustainability stylish and accessible.</a:t>
            </a:r>
            <a:endParaRPr lang="en-US" sz="1750" dirty="0"/>
          </a:p>
        </p:txBody>
      </p:sp>
      <p:sp>
        <p:nvSpPr>
          <p:cNvPr id="5" name="Text 2"/>
          <p:cNvSpPr/>
          <p:nvPr/>
        </p:nvSpPr>
        <p:spPr>
          <a:xfrm>
            <a:off x="6280190" y="549259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Every eco-pick is a step toward a healthier planet—join the movement!</a:t>
            </a:r>
            <a:endParaRPr lang="en-US" sz="1750" dirty="0"/>
          </a:p>
        </p:txBody>
      </p:sp>
      <p:pic>
        <p:nvPicPr>
          <p:cNvPr id="6" name="Picture 5">
            <a:extLst>
              <a:ext uri="{FF2B5EF4-FFF2-40B4-BE49-F238E27FC236}">
                <a16:creationId xmlns:a16="http://schemas.microsoft.com/office/drawing/2014/main" id="{A2D38DF6-FE5B-9E34-D091-98DA37A1555E}"/>
              </a:ext>
            </a:extLst>
          </p:cNvPr>
          <p:cNvPicPr>
            <a:picLocks noChangeAspect="1"/>
          </p:cNvPicPr>
          <p:nvPr/>
        </p:nvPicPr>
        <p:blipFill>
          <a:blip r:embed="rId4"/>
          <a:stretch>
            <a:fillRect/>
          </a:stretch>
        </p:blipFill>
        <p:spPr>
          <a:xfrm>
            <a:off x="12770069" y="7703280"/>
            <a:ext cx="1749972" cy="526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anim calcmode="lin" valueType="num">
                                      <p:cBhvr>
                                        <p:cTn id="18" dur="750" fill="hold"/>
                                        <p:tgtEl>
                                          <p:spTgt spid="5"/>
                                        </p:tgtEl>
                                        <p:attrNameLst>
                                          <p:attrName>ppt_x</p:attrName>
                                        </p:attrNameLst>
                                      </p:cBhvr>
                                      <p:tavLst>
                                        <p:tav tm="0">
                                          <p:val>
                                            <p:strVal val="#ppt_x"/>
                                          </p:val>
                                        </p:tav>
                                        <p:tav tm="100000">
                                          <p:val>
                                            <p:strVal val="#ppt_x"/>
                                          </p:val>
                                        </p:tav>
                                      </p:tavLst>
                                    </p:anim>
                                    <p:anim calcmode="lin" valueType="num">
                                      <p:cBhvr>
                                        <p:cTn id="19"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2731"/>
            <a:ext cx="6330315"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Your Mini Shopping Guide</a:t>
            </a:r>
            <a:endParaRPr lang="en-US" sz="4450" dirty="0"/>
          </a:p>
        </p:txBody>
      </p:sp>
      <p:sp>
        <p:nvSpPr>
          <p:cNvPr id="4" name="Shape 1"/>
          <p:cNvSpPr/>
          <p:nvPr/>
        </p:nvSpPr>
        <p:spPr>
          <a:xfrm>
            <a:off x="793790" y="1941671"/>
            <a:ext cx="3664744" cy="2819519"/>
          </a:xfrm>
          <a:prstGeom prst="roundRect">
            <a:avLst>
              <a:gd name="adj" fmla="val 3379"/>
            </a:avLst>
          </a:prstGeom>
          <a:solidFill>
            <a:srgbClr val="FFFCFA"/>
          </a:solidFill>
          <a:ln w="30480">
            <a:solidFill>
              <a:srgbClr val="D1C8C6"/>
            </a:solidFill>
            <a:prstDash val="solid"/>
          </a:ln>
        </p:spPr>
      </p:sp>
      <p:sp>
        <p:nvSpPr>
          <p:cNvPr id="5" name="Text 2"/>
          <p:cNvSpPr/>
          <p:nvPr/>
        </p:nvSpPr>
        <p:spPr>
          <a:xfrm>
            <a:off x="1051084" y="21989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When to Buy</a:t>
            </a:r>
            <a:endParaRPr lang="en-US" sz="2200" dirty="0"/>
          </a:p>
        </p:txBody>
      </p:sp>
      <p:sp>
        <p:nvSpPr>
          <p:cNvPr id="6" name="Text 3"/>
          <p:cNvSpPr/>
          <p:nvPr/>
        </p:nvSpPr>
        <p:spPr>
          <a:xfrm>
            <a:off x="1051084" y="2689384"/>
            <a:ext cx="3150156"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Strike during genuine discounts or seasonal sales like back-to-school or Black Friday—timing saves big!</a:t>
            </a:r>
            <a:endParaRPr lang="en-US" sz="1750" dirty="0"/>
          </a:p>
        </p:txBody>
      </p:sp>
      <p:sp>
        <p:nvSpPr>
          <p:cNvPr id="7" name="Shape 4"/>
          <p:cNvSpPr/>
          <p:nvPr/>
        </p:nvSpPr>
        <p:spPr>
          <a:xfrm>
            <a:off x="4685348" y="1941671"/>
            <a:ext cx="3664863" cy="2819519"/>
          </a:xfrm>
          <a:prstGeom prst="roundRect">
            <a:avLst>
              <a:gd name="adj" fmla="val 3379"/>
            </a:avLst>
          </a:prstGeom>
          <a:solidFill>
            <a:srgbClr val="FFFCFA"/>
          </a:solidFill>
          <a:ln w="30480">
            <a:solidFill>
              <a:srgbClr val="D1C8C6"/>
            </a:solidFill>
            <a:prstDash val="solid"/>
          </a:ln>
        </p:spPr>
      </p:sp>
      <p:sp>
        <p:nvSpPr>
          <p:cNvPr id="8" name="Text 5"/>
          <p:cNvSpPr/>
          <p:nvPr/>
        </p:nvSpPr>
        <p:spPr>
          <a:xfrm>
            <a:off x="4942642" y="21989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How to Return</a:t>
            </a:r>
            <a:endParaRPr lang="en-US" sz="2200" dirty="0"/>
          </a:p>
        </p:txBody>
      </p:sp>
      <p:sp>
        <p:nvSpPr>
          <p:cNvPr id="9" name="Text 6"/>
          <p:cNvSpPr/>
          <p:nvPr/>
        </p:nvSpPr>
        <p:spPr>
          <a:xfrm>
            <a:off x="4942642" y="2689384"/>
            <a:ext cx="3150275" cy="1814513"/>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Hold onto your receipt and review the store's return policy upfront—most allow 30 days for hassle-free swaps.</a:t>
            </a:r>
            <a:endParaRPr lang="en-US" sz="1750" dirty="0"/>
          </a:p>
        </p:txBody>
      </p:sp>
      <p:sp>
        <p:nvSpPr>
          <p:cNvPr id="10" name="Shape 7"/>
          <p:cNvSpPr/>
          <p:nvPr/>
        </p:nvSpPr>
        <p:spPr>
          <a:xfrm>
            <a:off x="793790" y="4988004"/>
            <a:ext cx="7556421" cy="1730812"/>
          </a:xfrm>
          <a:prstGeom prst="roundRect">
            <a:avLst>
              <a:gd name="adj" fmla="val 5504"/>
            </a:avLst>
          </a:prstGeom>
          <a:solidFill>
            <a:srgbClr val="FFFCFA"/>
          </a:solidFill>
          <a:ln w="30480">
            <a:solidFill>
              <a:srgbClr val="D1C8C6"/>
            </a:solidFill>
            <a:prstDash val="solid"/>
          </a:ln>
        </p:spPr>
      </p:sp>
      <p:sp>
        <p:nvSpPr>
          <p:cNvPr id="11" name="Text 8"/>
          <p:cNvSpPr/>
          <p:nvPr/>
        </p:nvSpPr>
        <p:spPr>
          <a:xfrm>
            <a:off x="1051084" y="52452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Spot Fake Discounts</a:t>
            </a:r>
            <a:endParaRPr lang="en-US" sz="2200" dirty="0"/>
          </a:p>
        </p:txBody>
      </p:sp>
      <p:sp>
        <p:nvSpPr>
          <p:cNvPr id="12" name="Text 9"/>
          <p:cNvSpPr/>
          <p:nvPr/>
        </p:nvSpPr>
        <p:spPr>
          <a:xfrm>
            <a:off x="1051084" y="5735717"/>
            <a:ext cx="7041832"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Verify "was/now" prices across sites; if it's inflated just for the "deal," walk away and find real value.</a:t>
            </a:r>
            <a:endParaRPr lang="en-US" sz="1750" dirty="0"/>
          </a:p>
        </p:txBody>
      </p:sp>
      <p:sp>
        <p:nvSpPr>
          <p:cNvPr id="13" name="Text 10"/>
          <p:cNvSpPr/>
          <p:nvPr/>
        </p:nvSpPr>
        <p:spPr>
          <a:xfrm>
            <a:off x="793790" y="697396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These steps keep you in control and confident—happy hunting!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4645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Our Top 3 Smart Buys</a:t>
            </a:r>
            <a:endParaRPr lang="en-US" sz="4450" dirty="0"/>
          </a:p>
        </p:txBody>
      </p:sp>
      <p:sp>
        <p:nvSpPr>
          <p:cNvPr id="4" name="Text 1"/>
          <p:cNvSpPr/>
          <p:nvPr/>
        </p:nvSpPr>
        <p:spPr>
          <a:xfrm>
            <a:off x="6280190" y="2422208"/>
            <a:ext cx="2149554" cy="708660"/>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1. Thrift Store Jeans</a:t>
            </a:r>
            <a:endParaRPr lang="en-US" sz="2200" dirty="0"/>
          </a:p>
        </p:txBody>
      </p:sp>
      <p:sp>
        <p:nvSpPr>
          <p:cNvPr id="5" name="Text 2"/>
          <p:cNvSpPr/>
          <p:nvPr/>
        </p:nvSpPr>
        <p:spPr>
          <a:xfrm>
            <a:off x="6280190" y="3357682"/>
            <a:ext cx="2149554" cy="254031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Durable denim at a fraction of the cost—pre-worn character plus top sustainability cred. Pair with basics for endless outfits!</a:t>
            </a:r>
            <a:endParaRPr lang="en-US" sz="1750" dirty="0"/>
          </a:p>
        </p:txBody>
      </p:sp>
      <p:sp>
        <p:nvSpPr>
          <p:cNvPr id="6" name="Text 3"/>
          <p:cNvSpPr/>
          <p:nvPr/>
        </p:nvSpPr>
        <p:spPr>
          <a:xfrm>
            <a:off x="8990767" y="2422208"/>
            <a:ext cx="2149554"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2. Eco Sneakers</a:t>
            </a:r>
            <a:endParaRPr lang="en-US" sz="2200" dirty="0"/>
          </a:p>
        </p:txBody>
      </p:sp>
      <p:sp>
        <p:nvSpPr>
          <p:cNvPr id="7" name="Text 4"/>
          <p:cNvSpPr/>
          <p:nvPr/>
        </p:nvSpPr>
        <p:spPr>
          <a:xfrm>
            <a:off x="8990767" y="3003352"/>
            <a:ext cx="2149554" cy="254031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High-quality kicks from recycled materials, priced right for active teens. Comfortable, stylish, and kind to the Earth.</a:t>
            </a:r>
            <a:endParaRPr lang="en-US" sz="1750" dirty="0"/>
          </a:p>
        </p:txBody>
      </p:sp>
      <p:sp>
        <p:nvSpPr>
          <p:cNvPr id="8" name="Text 5"/>
          <p:cNvSpPr/>
          <p:nvPr/>
        </p:nvSpPr>
        <p:spPr>
          <a:xfrm>
            <a:off x="11701343" y="2422208"/>
            <a:ext cx="2149554" cy="708660"/>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3. Smartwatch on Sale</a:t>
            </a:r>
            <a:endParaRPr lang="en-US" sz="2200" dirty="0"/>
          </a:p>
        </p:txBody>
      </p:sp>
      <p:sp>
        <p:nvSpPr>
          <p:cNvPr id="9" name="Text 6"/>
          <p:cNvSpPr/>
          <p:nvPr/>
        </p:nvSpPr>
        <p:spPr>
          <a:xfrm>
            <a:off x="11701343" y="3357682"/>
            <a:ext cx="2149554" cy="217741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Functional tech with fitness tracking and notifications—grab during promos for affordable smarts that last.</a:t>
            </a:r>
            <a:endParaRPr lang="en-US" sz="1750" dirty="0"/>
          </a:p>
        </p:txBody>
      </p:sp>
      <p:sp>
        <p:nvSpPr>
          <p:cNvPr id="10" name="Text 7"/>
          <p:cNvSpPr/>
          <p:nvPr/>
        </p:nvSpPr>
        <p:spPr>
          <a:xfrm>
            <a:off x="6280190" y="6357223"/>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By planning like this, we spend less, waste less, and feel great about our style-savvy decisions. What's your next smart pick?</a:t>
            </a:r>
            <a:endParaRPr lang="en-US" sz="1750" dirty="0"/>
          </a:p>
        </p:txBody>
      </p:sp>
      <p:pic>
        <p:nvPicPr>
          <p:cNvPr id="11" name="Picture 10">
            <a:extLst>
              <a:ext uri="{FF2B5EF4-FFF2-40B4-BE49-F238E27FC236}">
                <a16:creationId xmlns:a16="http://schemas.microsoft.com/office/drawing/2014/main" id="{F36FCB25-895B-4E26-4397-2499234DACCB}"/>
              </a:ext>
            </a:extLst>
          </p:cNvPr>
          <p:cNvPicPr>
            <a:picLocks noChangeAspect="1"/>
          </p:cNvPicPr>
          <p:nvPr/>
        </p:nvPicPr>
        <p:blipFill>
          <a:blip r:embed="rId4"/>
          <a:stretch>
            <a:fillRect/>
          </a:stretch>
        </p:blipFill>
        <p:spPr>
          <a:xfrm>
            <a:off x="12770069" y="7703280"/>
            <a:ext cx="1749972" cy="5263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TotalTime>
  <Words>939</Words>
  <Application>Microsoft Office PowerPoint</Application>
  <PresentationFormat>Custom</PresentationFormat>
  <Paragraphs>109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Crimson Pro Bold</vt:lpstr>
      <vt:lpstr>Open Sans</vt:lpstr>
      <vt:lpstr>Crimson Pro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Akhmadaliyev A</dc:creator>
  <cp:lastModifiedBy>Akhmadaliyev A</cp:lastModifiedBy>
  <cp:revision>3</cp:revision>
  <dcterms:created xsi:type="dcterms:W3CDTF">2025-10-06T16:51:27Z</dcterms:created>
  <dcterms:modified xsi:type="dcterms:W3CDTF">2025-10-06T18:21:35Z</dcterms:modified>
</cp:coreProperties>
</file>